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71" r:id="rId2"/>
    <p:sldId id="256" r:id="rId3"/>
    <p:sldId id="257" r:id="rId4"/>
    <p:sldId id="258" r:id="rId5"/>
    <p:sldId id="259" r:id="rId6"/>
    <p:sldId id="260" r:id="rId7"/>
    <p:sldId id="261" r:id="rId8"/>
    <p:sldId id="262" r:id="rId9"/>
    <p:sldId id="264" r:id="rId10"/>
    <p:sldId id="263" r:id="rId11"/>
    <p:sldId id="265" r:id="rId12"/>
    <p:sldId id="266" r:id="rId13"/>
    <p:sldId id="268" r:id="rId14"/>
    <p:sldId id="269" r:id="rId15"/>
    <p:sldId id="272" r:id="rId16"/>
    <p:sldId id="273" r:id="rId17"/>
    <p:sldId id="267" r:id="rId18"/>
    <p:sldId id="270"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79" autoAdjust="0"/>
  </p:normalViewPr>
  <p:slideViewPr>
    <p:cSldViewPr>
      <p:cViewPr varScale="1">
        <p:scale>
          <a:sx n="102" d="100"/>
          <a:sy n="102" d="100"/>
        </p:scale>
        <p:origin x="1884" y="102"/>
      </p:cViewPr>
      <p:guideLst>
        <p:guide orient="horz" pos="2160"/>
        <p:guide pos="2880"/>
      </p:guideLst>
    </p:cSldViewPr>
  </p:slideViewPr>
  <p:notesTextViewPr>
    <p:cViewPr>
      <p:scale>
        <a:sx n="100" d="100"/>
        <a:sy n="100" d="100"/>
      </p:scale>
      <p:origin x="0" y="0"/>
    </p:cViewPr>
  </p:notesTextViewPr>
  <p:notesViewPr>
    <p:cSldViewPr>
      <p:cViewPr varScale="1">
        <p:scale>
          <a:sx n="92" d="100"/>
          <a:sy n="92" d="100"/>
        </p:scale>
        <p:origin x="-373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10BA09-BCDC-4F85-910D-E6C3673EEDBE}" type="datetimeFigureOut">
              <a:rPr lang="el-GR" smtClean="0"/>
              <a:pPr/>
              <a:t>20/2/2024</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D370ED-0112-46EF-9EEF-41ECCAB255A3}"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5D370ED-0112-46EF-9EEF-41ECCAB255A3}" type="slidenum">
              <a:rPr lang="el-GR" smtClean="0"/>
              <a:pPr/>
              <a:t>1</a:t>
            </a:fld>
            <a:endParaRPr lang="el-G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5D370ED-0112-46EF-9EEF-41ECCAB255A3}" type="slidenum">
              <a:rPr lang="el-GR" smtClean="0"/>
              <a:pPr/>
              <a:t>16</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err="1"/>
              <a:t>ΌΧΙ</a:t>
            </a:r>
            <a:r>
              <a:rPr lang="el-GR" baseline="0" dirty="0"/>
              <a:t> ΣΤΗ ΒΙΑ, ΝΑΙ ΣΤΗ ΦΙΛΙΑ</a:t>
            </a:r>
            <a:endParaRPr lang="el-GR" dirty="0"/>
          </a:p>
        </p:txBody>
      </p:sp>
      <p:sp>
        <p:nvSpPr>
          <p:cNvPr id="4" name="3 - Θέση αριθμού διαφάνειας"/>
          <p:cNvSpPr>
            <a:spLocks noGrp="1"/>
          </p:cNvSpPr>
          <p:nvPr>
            <p:ph type="sldNum" sz="quarter" idx="10"/>
          </p:nvPr>
        </p:nvSpPr>
        <p:spPr/>
        <p:txBody>
          <a:bodyPr/>
          <a:lstStyle/>
          <a:p>
            <a:fld id="{B5D370ED-0112-46EF-9EEF-41ECCAB255A3}"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5D370ED-0112-46EF-9EEF-41ECCAB255A3}" type="slidenum">
              <a:rPr lang="el-GR" smtClean="0"/>
              <a:pPr/>
              <a:t>5</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sz="1200" b="1" dirty="0">
              <a:solidFill>
                <a:srgbClr val="FF0000"/>
              </a:solidFill>
            </a:endParaRPr>
          </a:p>
          <a:p>
            <a:r>
              <a:rPr lang="el-GR" sz="1200" b="1" dirty="0" err="1">
                <a:solidFill>
                  <a:srgbClr val="FF0000"/>
                </a:solidFill>
              </a:rPr>
              <a:t>Συναισθηματικη΄΄</a:t>
            </a:r>
            <a:r>
              <a:rPr lang="el-GR" sz="1200" b="1" dirty="0">
                <a:solidFill>
                  <a:srgbClr val="FF0000"/>
                </a:solidFill>
              </a:rPr>
              <a:t> </a:t>
            </a:r>
            <a:r>
              <a:rPr lang="el-GR" sz="1200" b="1" dirty="0" err="1">
                <a:solidFill>
                  <a:srgbClr val="FF0000"/>
                </a:solidFill>
              </a:rPr>
              <a:t>εκμεταλλευση</a:t>
            </a:r>
            <a:r>
              <a:rPr lang="el-GR" sz="1200" b="1" dirty="0">
                <a:solidFill>
                  <a:srgbClr val="FF0000"/>
                </a:solidFill>
              </a:rPr>
              <a:t> </a:t>
            </a:r>
            <a:r>
              <a:rPr lang="el-GR" sz="1200" b="1">
                <a:solidFill>
                  <a:srgbClr val="FF0000"/>
                </a:solidFill>
              </a:rPr>
              <a:t>συναισθηματων</a:t>
            </a:r>
            <a:endParaRPr lang="el-GR" b="1" dirty="0">
              <a:solidFill>
                <a:srgbClr val="FF0000"/>
              </a:solidFill>
            </a:endParaRPr>
          </a:p>
        </p:txBody>
      </p:sp>
      <p:sp>
        <p:nvSpPr>
          <p:cNvPr id="4" name="3 - Θέση αριθμού διαφάνειας"/>
          <p:cNvSpPr>
            <a:spLocks noGrp="1"/>
          </p:cNvSpPr>
          <p:nvPr>
            <p:ph type="sldNum" sz="quarter" idx="10"/>
          </p:nvPr>
        </p:nvSpPr>
        <p:spPr/>
        <p:txBody>
          <a:bodyPr/>
          <a:lstStyle/>
          <a:p>
            <a:fld id="{B5D370ED-0112-46EF-9EEF-41ECCAB255A3}" type="slidenum">
              <a:rPr lang="el-GR" smtClean="0"/>
              <a:pPr/>
              <a:t>6</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b="1" dirty="0"/>
              <a:t>Γιατί διαλέγουν να εκφοβίσουν εμένα;</a:t>
            </a:r>
            <a:endParaRPr lang="el-GR" sz="1200" dirty="0"/>
          </a:p>
          <a:p>
            <a:r>
              <a:rPr lang="el-GR" sz="1200" dirty="0"/>
              <a:t>Αν δέχεσαι τέτοια συμπεριφορά εκφοβισμού, χρειάζεται να γνωρίζεις ότι </a:t>
            </a:r>
            <a:r>
              <a:rPr lang="el-GR" sz="1200" b="1" dirty="0"/>
              <a:t>δεν φταις εσύ</a:t>
            </a:r>
            <a:r>
              <a:rPr lang="el-GR" sz="1200" dirty="0"/>
              <a:t>. Μπορεί να σου λένε άσχημα πράγματα για να σε πληγώσουν, π.χ. ότι είσαι άσχημος ή χαζός. Ή να χλευάζουν το παρουσιαστικό σου, τα μαλλιά σου, το φύλο σου, το χρώμα του δέρματός σου, το σώμα σου, τη φυλή σου, τη θρησκεία σου. Στην πραγματικότητα, δεν θα πρέπει να αισθάνεσαι άσχημα γι’ αυτά τα ιδιαίτερα χαρακτηριστικά σου, αλλά να είσαι περήφανος γιατί αυτά είναι που σε κάνουν ιδιαίτερο και μοναδικό στον κόσμο. Μην επιτρέπεις σ’ αυτά τα άτομα να σε κάνουν να νιώσεις άσχημα για τον εαυτό σου, γιατί αυτό επιδιώκουν ώστε να αποκτήσουν εξουσία και έλεγχο πάνω σου.</a:t>
            </a:r>
          </a:p>
          <a:p>
            <a:endParaRPr lang="el-GR" dirty="0"/>
          </a:p>
        </p:txBody>
      </p:sp>
      <p:sp>
        <p:nvSpPr>
          <p:cNvPr id="4" name="3 - Θέση αριθμού διαφάνειας"/>
          <p:cNvSpPr>
            <a:spLocks noGrp="1"/>
          </p:cNvSpPr>
          <p:nvPr>
            <p:ph type="sldNum" sz="quarter" idx="10"/>
          </p:nvPr>
        </p:nvSpPr>
        <p:spPr/>
        <p:txBody>
          <a:bodyPr/>
          <a:lstStyle/>
          <a:p>
            <a:fld id="{B5D370ED-0112-46EF-9EEF-41ECCAB255A3}" type="slidenum">
              <a:rPr lang="el-GR" smtClean="0"/>
              <a:pPr/>
              <a:t>8</a:t>
            </a:fld>
            <a:endParaRPr lang="el-G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b="1" dirty="0"/>
              <a:t>Μην το κρατάς μυστικό</a:t>
            </a:r>
            <a:r>
              <a:rPr lang="el-GR" sz="1200" dirty="0"/>
              <a:t>. Πες το σε κάποιον ενήλικα που εμπιστεύεσαι και ζήτησε τη βοήθειά του. Μπορεί να είναι ο γονιός σου, ένας δάσκαλος, ο διευθυντής του σχολείου, ο προπονητής σου.</a:t>
            </a:r>
          </a:p>
          <a:p>
            <a:r>
              <a:rPr lang="el-GR" sz="1200" b="1" dirty="0"/>
              <a:t>Όταν δέχεσαι τέτοια συμπεριφορά, μείνε ήρεμος</a:t>
            </a:r>
            <a:r>
              <a:rPr lang="el-GR" sz="1200" dirty="0"/>
              <a:t>. Προσπάθησε να μη δείξεις θυμό ή φόβο. Τα άτομα που ασκούν εκφοβισμό αποζητούν την αντίδρασή του θύματος. Τους αρέσει να βλέπουν ότι σε αναστατώνουν. Αν δεν αντιδράς όπως περιμένουν, μπορεί να βαρεθούν και να σταματήσουν.</a:t>
            </a:r>
          </a:p>
          <a:p>
            <a:r>
              <a:rPr lang="el-GR" sz="1200" b="1" dirty="0"/>
              <a:t>Αγνόησε αυτούς που σε εκφοβίζουν</a:t>
            </a:r>
            <a:r>
              <a:rPr lang="el-GR" sz="1200" dirty="0"/>
              <a:t>. Όσο δεν νιώθεις άσχημα μ’ αυτά που σου κάνουν ή σου λένε, τόσο τους αποδυναμώνεις.</a:t>
            </a:r>
          </a:p>
          <a:p>
            <a:r>
              <a:rPr lang="el-GR" sz="1200" b="1" dirty="0"/>
              <a:t>Γίνε μέλος μιας ομάδας</a:t>
            </a:r>
            <a:r>
              <a:rPr lang="el-GR" sz="1200" dirty="0"/>
              <a:t>. Έτσι θα κάνεις νέους φίλους και θα έχεις μεγαλύτερη υποστήριξη.</a:t>
            </a:r>
          </a:p>
          <a:p>
            <a:r>
              <a:rPr lang="el-GR" sz="1200" b="1" dirty="0"/>
              <a:t>Μην αντεπιτίθεσαι</a:t>
            </a:r>
            <a:r>
              <a:rPr lang="el-GR" sz="1200" dirty="0"/>
              <a:t>. Είναι επικίνδυνο για σένα και συνήθως κάνει τα πράγματα χειρότερα. Μείνε κοντά σε άλλους, προστάτεψε τον εαυτό σου και ζήτα βοήθεια από έναν ενήλικα.</a:t>
            </a:r>
          </a:p>
          <a:p>
            <a:r>
              <a:rPr lang="el-GR" sz="1200" b="1" dirty="0"/>
              <a:t>Προσπάθησε να αποφεύγεις καταστάσεις όπου μπορεί να είσαι εκτεθειμένος σε εκφοβισμό</a:t>
            </a:r>
            <a:r>
              <a:rPr lang="el-GR" sz="1200" dirty="0"/>
              <a:t>. Για παράδειγμα, απέφυγε περιοχές του σχολείου όπου δεν υπάρχουν πολλοί μαθητές ή δάσκαλοι. Μην μένεις μόνος στις τουαλέτες ή στα αποδυτήρια. Κάθισε κοντά στον οδηγό του σχολικού λεωφορείου. Μην φέρνεις ακριβά αντικείμενα ή πολλά χρήματα στο σχολείο. Κάθισε μαζί με άλλους φίλους στο φαγητό. Μείνε κοντά στους φίλους σου ή στο δάσκαλό σου στα σχολικά διαλείμματα.</a:t>
            </a:r>
          </a:p>
          <a:p>
            <a:endParaRPr lang="el-GR" dirty="0"/>
          </a:p>
        </p:txBody>
      </p:sp>
      <p:sp>
        <p:nvSpPr>
          <p:cNvPr id="4" name="3 - Θέση αριθμού διαφάνειας"/>
          <p:cNvSpPr>
            <a:spLocks noGrp="1"/>
          </p:cNvSpPr>
          <p:nvPr>
            <p:ph type="sldNum" sz="quarter" idx="10"/>
          </p:nvPr>
        </p:nvSpPr>
        <p:spPr/>
        <p:txBody>
          <a:bodyPr/>
          <a:lstStyle/>
          <a:p>
            <a:fld id="{B5D370ED-0112-46EF-9EEF-41ECCAB255A3}" type="slidenum">
              <a:rPr lang="el-GR" smtClean="0"/>
              <a:pPr/>
              <a:t>10</a:t>
            </a:fld>
            <a:endParaRPr lang="el-G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5D370ED-0112-46EF-9EEF-41ECCAB255A3}" type="slidenum">
              <a:rPr lang="el-GR" smtClean="0"/>
              <a:pPr/>
              <a:t>12</a:t>
            </a:fld>
            <a:endParaRPr lang="el-G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5D370ED-0112-46EF-9EEF-41ECCAB255A3}" type="slidenum">
              <a:rPr lang="el-GR" smtClean="0"/>
              <a:pPr/>
              <a:t>14</a:t>
            </a:fld>
            <a:endParaRPr lang="el-G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5D370ED-0112-46EF-9EEF-41ECCAB255A3}" type="slidenum">
              <a:rPr lang="el-GR" smtClean="0"/>
              <a:pPr/>
              <a:t>15</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p>
            <a:fld id="{1D116FC4-3038-466D-88C6-D06AB568B71D}" type="datetimeFigureOut">
              <a:rPr lang="el-GR" smtClean="0"/>
              <a:pPr/>
              <a:t>20/2/2024</a:t>
            </a:fld>
            <a:endParaRPr lang="el-GR" dirty="0"/>
          </a:p>
        </p:txBody>
      </p:sp>
      <p:sp>
        <p:nvSpPr>
          <p:cNvPr id="20" name="19 - Θέση υποσέλιδου"/>
          <p:cNvSpPr>
            <a:spLocks noGrp="1"/>
          </p:cNvSpPr>
          <p:nvPr>
            <p:ph type="ftr" sz="quarter" idx="11"/>
          </p:nvPr>
        </p:nvSpPr>
        <p:spPr/>
        <p:txBody>
          <a:bodyPr/>
          <a:lstStyle/>
          <a:p>
            <a:endParaRPr lang="el-GR" dirty="0"/>
          </a:p>
        </p:txBody>
      </p:sp>
      <p:sp>
        <p:nvSpPr>
          <p:cNvPr id="10" name="9 - Θέση αριθμού διαφάνειας"/>
          <p:cNvSpPr>
            <a:spLocks noGrp="1"/>
          </p:cNvSpPr>
          <p:nvPr>
            <p:ph type="sldNum" sz="quarter" idx="12"/>
          </p:nvPr>
        </p:nvSpPr>
        <p:spPr/>
        <p:txBody>
          <a:bodyPr/>
          <a:lstStyle/>
          <a:p>
            <a:fld id="{92E95C47-3AD7-42FA-BD12-C404599D914E}" type="slidenum">
              <a:rPr lang="el-GR" smtClean="0"/>
              <a:pPr/>
              <a:t>‹#›</a:t>
            </a:fld>
            <a:endParaRPr lang="el-GR" dirty="0"/>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1D116FC4-3038-466D-88C6-D06AB568B71D}" type="datetimeFigureOut">
              <a:rPr lang="el-GR" smtClean="0"/>
              <a:pPr/>
              <a:t>20/2/2024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92E95C47-3AD7-42FA-BD12-C404599D914E}"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1D116FC4-3038-466D-88C6-D06AB568B71D}" type="datetimeFigureOut">
              <a:rPr lang="el-GR" smtClean="0"/>
              <a:pPr/>
              <a:t>20/2/2024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92E95C47-3AD7-42FA-BD12-C404599D914E}"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1D116FC4-3038-466D-88C6-D06AB568B71D}" type="datetimeFigureOut">
              <a:rPr lang="el-GR" smtClean="0"/>
              <a:pPr/>
              <a:t>20/2/2024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92E95C47-3AD7-42FA-BD12-C404599D914E}"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D116FC4-3038-466D-88C6-D06AB568B71D}" type="datetimeFigureOut">
              <a:rPr lang="el-GR" smtClean="0"/>
              <a:pPr/>
              <a:t>20/2/2024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92E95C47-3AD7-42FA-BD12-C404599D914E}" type="slidenum">
              <a:rPr lang="el-GR" smtClean="0"/>
              <a:pPr/>
              <a:t>‹#›</a:t>
            </a:fld>
            <a:endParaRPr lang="el-GR" dirty="0"/>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1D116FC4-3038-466D-88C6-D06AB568B71D}" type="datetimeFigureOut">
              <a:rPr lang="el-GR" smtClean="0"/>
              <a:pPr/>
              <a:t>20/2/2024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92E95C47-3AD7-42FA-BD12-C404599D914E}"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1D116FC4-3038-466D-88C6-D06AB568B71D}" type="datetimeFigureOut">
              <a:rPr lang="el-GR" smtClean="0"/>
              <a:pPr/>
              <a:t>20/2/2024</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92E95C47-3AD7-42FA-BD12-C404599D914E}"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1D116FC4-3038-466D-88C6-D06AB568B71D}" type="datetimeFigureOut">
              <a:rPr lang="el-GR" smtClean="0"/>
              <a:pPr/>
              <a:t>20/2/2024</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92E95C47-3AD7-42FA-BD12-C404599D914E}"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Θέση ημερομηνίας"/>
          <p:cNvSpPr>
            <a:spLocks noGrp="1"/>
          </p:cNvSpPr>
          <p:nvPr>
            <p:ph type="dt" sz="half" idx="10"/>
          </p:nvPr>
        </p:nvSpPr>
        <p:spPr/>
        <p:txBody>
          <a:bodyPr/>
          <a:lstStyle/>
          <a:p>
            <a:fld id="{1D116FC4-3038-466D-88C6-D06AB568B71D}" type="datetimeFigureOut">
              <a:rPr lang="el-GR" smtClean="0"/>
              <a:pPr/>
              <a:t>20/2/2024</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92E95C47-3AD7-42FA-BD12-C404599D914E}" type="slidenum">
              <a:rPr lang="el-GR" smtClean="0"/>
              <a:pPr/>
              <a:t>‹#›</a:t>
            </a:fld>
            <a:endParaRPr lang="el-GR" dirty="0"/>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1D116FC4-3038-466D-88C6-D06AB568B71D}" type="datetimeFigureOut">
              <a:rPr lang="el-GR" smtClean="0"/>
              <a:pPr/>
              <a:t>20/2/2024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92E95C47-3AD7-42FA-BD12-C404599D914E}"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1D116FC4-3038-466D-88C6-D06AB568B71D}" type="datetimeFigureOut">
              <a:rPr lang="el-GR" smtClean="0"/>
              <a:pPr/>
              <a:t>20/2/2024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92E95C47-3AD7-42FA-BD12-C404599D914E}" type="slidenum">
              <a:rPr lang="el-GR" smtClean="0"/>
              <a:pPr/>
              <a:t>‹#›</a:t>
            </a:fld>
            <a:endParaRPr lang="el-GR" dirty="0"/>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dirty="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p>
            <a:r>
              <a:rPr kumimoji="0" lang="el-GR"/>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116FC4-3038-466D-88C6-D06AB568B71D}" type="datetimeFigureOut">
              <a:rPr lang="el-GR" smtClean="0"/>
              <a:pPr/>
              <a:t>20/2/2024</a:t>
            </a:fld>
            <a:endParaRPr lang="el-GR" dirty="0"/>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dirty="0"/>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2E95C47-3AD7-42FA-BD12-C404599D914E}" type="slidenum">
              <a:rPr lang="el-GR" smtClean="0"/>
              <a:pPr/>
              <a:t>‹#›</a:t>
            </a:fld>
            <a:endParaRPr lang="el-GR" dirty="0"/>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24.png"/><Relationship Id="rId4" Type="http://schemas.openxmlformats.org/officeDocument/2006/relationships/image" Target="../media/image23.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5" name="4 - Θέση περιεχομένου" descr="αρχείο λήψης (3).png"/>
          <p:cNvPicPr>
            <a:picLocks noGrp="1" noChangeAspect="1"/>
          </p:cNvPicPr>
          <p:nvPr>
            <p:ph sz="half" idx="1"/>
          </p:nvPr>
        </p:nvPicPr>
        <p:blipFill>
          <a:blip r:embed="rId3"/>
          <a:stretch>
            <a:fillRect/>
          </a:stretch>
        </p:blipFill>
        <p:spPr>
          <a:xfrm>
            <a:off x="-285784" y="-571528"/>
            <a:ext cx="9728925" cy="7643866"/>
          </a:xfrm>
          <a:prstGeom prst="rect">
            <a:avLst/>
          </a:prstGeom>
          <a:ln>
            <a:noFill/>
          </a:ln>
          <a:effectLst>
            <a:softEdge rad="112500"/>
          </a:effectLst>
        </p:spPr>
      </p:pic>
      <p:pic>
        <p:nvPicPr>
          <p:cNvPr id="8" name="7 - Θέση περιεχομένου" descr="images (5).png"/>
          <p:cNvPicPr>
            <a:picLocks noGrp="1" noChangeAspect="1"/>
          </p:cNvPicPr>
          <p:nvPr>
            <p:ph sz="half" idx="2"/>
          </p:nvPr>
        </p:nvPicPr>
        <p:blipFill>
          <a:blip r:embed="rId4"/>
          <a:stretch>
            <a:fillRect/>
          </a:stretch>
        </p:blipFill>
        <p:spPr>
          <a:xfrm>
            <a:off x="214282" y="3714752"/>
            <a:ext cx="3286148" cy="25947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10 - Εικόνα" descr="αρχείο λήψης (2).png"/>
          <p:cNvPicPr>
            <a:picLocks noChangeAspect="1"/>
          </p:cNvPicPr>
          <p:nvPr/>
        </p:nvPicPr>
        <p:blipFill>
          <a:blip r:embed="rId5"/>
          <a:stretch>
            <a:fillRect/>
          </a:stretch>
        </p:blipFill>
        <p:spPr>
          <a:xfrm>
            <a:off x="5429256" y="0"/>
            <a:ext cx="3714744" cy="169448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2" name="11 - Ορθογώνιο"/>
          <p:cNvSpPr/>
          <p:nvPr/>
        </p:nvSpPr>
        <p:spPr>
          <a:xfrm>
            <a:off x="-214346" y="1071546"/>
            <a:ext cx="9001156" cy="2585323"/>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l-GR" sz="5400" b="1" dirty="0">
                <a:ln w="50800"/>
                <a:solidFill>
                  <a:schemeClr val="bg1">
                    <a:shade val="50000"/>
                  </a:schemeClr>
                </a:solidFill>
              </a:rPr>
              <a:t>Οι </a:t>
            </a:r>
            <a:endParaRPr lang="en-US" sz="5400" b="1" dirty="0">
              <a:ln w="50800"/>
              <a:solidFill>
                <a:schemeClr val="bg1">
                  <a:shade val="50000"/>
                </a:schemeClr>
              </a:solidFill>
            </a:endParaRPr>
          </a:p>
          <a:p>
            <a:pPr algn="ctr"/>
            <a:r>
              <a:rPr lang="el-GR" sz="5400" b="1" dirty="0">
                <a:ln w="50800"/>
                <a:solidFill>
                  <a:schemeClr val="bg1">
                    <a:shade val="50000"/>
                  </a:schemeClr>
                </a:solidFill>
              </a:rPr>
              <a:t>                                    Παρουσιάζουν</a:t>
            </a:r>
            <a:r>
              <a:rPr lang="en-US" sz="5400" b="1" dirty="0">
                <a:ln w="50800"/>
                <a:solidFill>
                  <a:schemeClr val="bg1">
                    <a:shade val="50000"/>
                  </a:schemeClr>
                </a:solidFill>
              </a:rPr>
              <a:t>:</a:t>
            </a:r>
            <a:endParaRPr lang="el-GR" sz="5400" b="1" dirty="0">
              <a:ln w="50800"/>
              <a:solidFill>
                <a:schemeClr val="bg1">
                  <a:shade val="50000"/>
                </a:schemeClr>
              </a:solidFill>
            </a:endParaRPr>
          </a:p>
        </p:txBody>
      </p:sp>
      <p:sp>
        <p:nvSpPr>
          <p:cNvPr id="13" name="12 - Ορθογώνιο"/>
          <p:cNvSpPr/>
          <p:nvPr/>
        </p:nvSpPr>
        <p:spPr>
          <a:xfrm>
            <a:off x="500034" y="1928802"/>
            <a:ext cx="7841186" cy="923330"/>
          </a:xfrm>
          <a:prstGeom prst="rect">
            <a:avLst/>
          </a:prstGeom>
          <a:noFill/>
        </p:spPr>
        <p:txBody>
          <a:bodyPr wrap="none" lIns="91440" tIns="45720" rIns="91440" bIns="45720">
            <a:spAutoFit/>
          </a:bodyPr>
          <a:lstStyle/>
          <a:p>
            <a:pPr algn="ctr"/>
            <a:r>
              <a:rPr lang="en-US" sz="5400" b="1"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Anti-bullying kids</a:t>
            </a:r>
            <a:endParaRPr lang="el-GR" sz="5400" b="1" cap="all" spc="0"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ndParaRPr>
          </a:p>
        </p:txBody>
      </p:sp>
    </p:spTree>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Πώς μπορώ να αντιμετωπίσω κάποιον που με εκφοβίζει;</a:t>
            </a:r>
          </a:p>
        </p:txBody>
      </p:sp>
      <p:sp>
        <p:nvSpPr>
          <p:cNvPr id="3" name="2 - Θέση περιεχομένου"/>
          <p:cNvSpPr>
            <a:spLocks noGrp="1"/>
          </p:cNvSpPr>
          <p:nvPr>
            <p:ph idx="1"/>
          </p:nvPr>
        </p:nvSpPr>
        <p:spPr>
          <a:xfrm>
            <a:off x="428596" y="1428736"/>
            <a:ext cx="8258204" cy="3614750"/>
          </a:xfrm>
        </p:spPr>
        <p:txBody>
          <a:bodyPr>
            <a:normAutofit fontScale="25000" lnSpcReduction="20000"/>
          </a:bodyPr>
          <a:lstStyle/>
          <a:p>
            <a:pPr>
              <a:buNone/>
            </a:pPr>
            <a:endParaRPr lang="el-GR" sz="7200" dirty="0"/>
          </a:p>
          <a:p>
            <a:r>
              <a:rPr lang="el-GR" sz="8000" b="1" dirty="0">
                <a:solidFill>
                  <a:srgbClr val="C00000"/>
                </a:solidFill>
              </a:rPr>
              <a:t>Μην το κρατάς μυστικό</a:t>
            </a:r>
            <a:r>
              <a:rPr lang="el-GR" sz="8000" dirty="0"/>
              <a:t>. </a:t>
            </a:r>
            <a:r>
              <a:rPr lang="el-GR" sz="8000" dirty="0">
                <a:solidFill>
                  <a:schemeClr val="tx1">
                    <a:lumMod val="95000"/>
                    <a:lumOff val="5000"/>
                  </a:schemeClr>
                </a:solidFill>
              </a:rPr>
              <a:t>Πες το σε κάποιον ενήλικα που εμπιστεύεσαι και ζήτησε τη βοήθειά του. </a:t>
            </a:r>
          </a:p>
          <a:p>
            <a:r>
              <a:rPr lang="el-GR" sz="8000" b="1" dirty="0">
                <a:solidFill>
                  <a:srgbClr val="C00000"/>
                </a:solidFill>
              </a:rPr>
              <a:t>Όταν δέχεσαι τέτοια συμπεριφορά, μείνε ήρεμος</a:t>
            </a:r>
            <a:r>
              <a:rPr lang="el-GR" sz="8000" dirty="0"/>
              <a:t>. Προσπάθησε να μη δείξεις θυμό ή φόβο. </a:t>
            </a:r>
          </a:p>
          <a:p>
            <a:r>
              <a:rPr lang="el-GR" sz="8000" b="1" dirty="0">
                <a:solidFill>
                  <a:srgbClr val="C00000"/>
                </a:solidFill>
              </a:rPr>
              <a:t>Αγνόησε αυτούς που σε εκφοβίζουν</a:t>
            </a:r>
            <a:r>
              <a:rPr lang="el-GR" sz="8000" dirty="0"/>
              <a:t>. Όσο δεν νιώθεις άσχημα μ’ αυτά που σου κάνουν ή σου λένε, τόσο τους αποδυναμώνεις.</a:t>
            </a:r>
          </a:p>
          <a:p>
            <a:r>
              <a:rPr lang="el-GR" sz="8000" b="1" dirty="0">
                <a:solidFill>
                  <a:srgbClr val="C00000"/>
                </a:solidFill>
              </a:rPr>
              <a:t>Γίνε μέλος μιας ομάδας</a:t>
            </a:r>
            <a:r>
              <a:rPr lang="el-GR" sz="8000" dirty="0"/>
              <a:t>. Έτσι θα κάνεις νέους φίλους και θα έχεις μεγαλύτερη υποστήριξη.</a:t>
            </a:r>
          </a:p>
          <a:p>
            <a:r>
              <a:rPr lang="el-GR" sz="8000" b="1" dirty="0">
                <a:solidFill>
                  <a:srgbClr val="C00000"/>
                </a:solidFill>
              </a:rPr>
              <a:t>Μην αντεπιτίθεσαι</a:t>
            </a:r>
            <a:r>
              <a:rPr lang="el-GR" sz="8000" dirty="0"/>
              <a:t>. Είναι επικίνδυνο για σένα και συνήθως κάνει τα πράγματα χειρότερα. Μείνε κοντά σε άλλους, προστάτεψε τον εαυτό σου και ζήτα βοήθεια από έναν ενήλικα.</a:t>
            </a:r>
          </a:p>
          <a:p>
            <a:r>
              <a:rPr lang="el-GR" sz="8000" b="1" dirty="0">
                <a:solidFill>
                  <a:srgbClr val="C00000"/>
                </a:solidFill>
              </a:rPr>
              <a:t>Προσπάθησε να αποφεύγεις καταστάσεις όπου μπορεί να είσαι εκτεθειμένος σε εκφοβισμό</a:t>
            </a:r>
            <a:r>
              <a:rPr lang="el-GR" sz="8000" dirty="0"/>
              <a:t>. Για παράδειγμα, απέφυγε περιοχές του σχολείου όπου δεν υπάρχουν πολλοί μαθητές ή δάσκαλοι. Μην μένεις μόνος.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a:xfrm>
            <a:off x="1142976" y="285728"/>
            <a:ext cx="7498080" cy="1143000"/>
          </a:xfrm>
        </p:spPr>
        <p:txBody>
          <a:bodyPr/>
          <a:lstStyle/>
          <a:p>
            <a:pPr algn="ctr"/>
            <a:r>
              <a:rPr lang="en-US" dirty="0"/>
              <a:t>Let’s do a Quiz!</a:t>
            </a:r>
            <a:endParaRPr lang="el-GR" dirty="0"/>
          </a:p>
        </p:txBody>
      </p:sp>
      <p:pic>
        <p:nvPicPr>
          <p:cNvPr id="6" name="5 - Θέση περιεχομένου" descr="images (3).png"/>
          <p:cNvPicPr>
            <a:picLocks noGrp="1" noChangeAspect="1"/>
          </p:cNvPicPr>
          <p:nvPr>
            <p:ph idx="1"/>
          </p:nvPr>
        </p:nvPicPr>
        <p:blipFill>
          <a:blip r:embed="rId2"/>
          <a:stretch>
            <a:fillRect/>
          </a:stretch>
        </p:blipFill>
        <p:spPr>
          <a:xfrm>
            <a:off x="2214546" y="1071546"/>
            <a:ext cx="5000659" cy="5442578"/>
          </a:xfrm>
        </p:spPr>
      </p:pic>
      <p:pic>
        <p:nvPicPr>
          <p:cNvPr id="1026" name="Picture 2" descr="C:\Users\student10\Documents\2023-2024\ΣΤ2\Δ.Μ\αρχείο λήψης (4).png"/>
          <p:cNvPicPr>
            <a:picLocks noChangeAspect="1" noChangeArrowheads="1"/>
          </p:cNvPicPr>
          <p:nvPr/>
        </p:nvPicPr>
        <p:blipFill>
          <a:blip r:embed="rId3"/>
          <a:srcRect/>
          <a:stretch>
            <a:fillRect/>
          </a:stretch>
        </p:blipFill>
        <p:spPr bwMode="auto">
          <a:xfrm>
            <a:off x="8572520" y="0"/>
            <a:ext cx="571480" cy="571480"/>
          </a:xfrm>
          <a:prstGeom prst="rect">
            <a:avLst/>
          </a:prstGeom>
          <a:noFill/>
        </p:spPr>
      </p:pic>
    </p:spTree>
  </p:cSld>
  <p:clrMapOvr>
    <a:masterClrMapping/>
  </p:clrMapOvr>
  <p:transition>
    <p:zoom dir="in"/>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 Τίτλος"/>
          <p:cNvSpPr>
            <a:spLocks noGrp="1"/>
          </p:cNvSpPr>
          <p:nvPr>
            <p:ph type="ctrTitle"/>
          </p:nvPr>
        </p:nvSpPr>
        <p:spPr/>
        <p:txBody>
          <a:bodyPr>
            <a:normAutofit fontScale="90000"/>
          </a:bodyPr>
          <a:lstStyle/>
          <a:p>
            <a:br>
              <a:rPr lang="en-US" dirty="0"/>
            </a:br>
            <a:br>
              <a:rPr lang="en-US" dirty="0"/>
            </a:br>
            <a:br>
              <a:rPr lang="en-US" dirty="0"/>
            </a:br>
            <a:br>
              <a:rPr lang="en-US" dirty="0"/>
            </a:br>
            <a:endParaRPr lang="el-GR" dirty="0"/>
          </a:p>
        </p:txBody>
      </p:sp>
      <p:sp>
        <p:nvSpPr>
          <p:cNvPr id="5" name="4 - Υπότιτλος"/>
          <p:cNvSpPr>
            <a:spLocks noGrp="1"/>
          </p:cNvSpPr>
          <p:nvPr>
            <p:ph type="subTitle" idx="1"/>
          </p:nvPr>
        </p:nvSpPr>
        <p:spPr>
          <a:xfrm>
            <a:off x="928662" y="642918"/>
            <a:ext cx="8001056" cy="6000792"/>
          </a:xfrm>
        </p:spPr>
        <p:txBody>
          <a:bodyPr>
            <a:normAutofit/>
          </a:bodyPr>
          <a:lstStyle/>
          <a:p>
            <a:r>
              <a:rPr lang="el-GR" sz="3200" b="1" dirty="0">
                <a:solidFill>
                  <a:srgbClr val="C00000"/>
                </a:solidFill>
              </a:rPr>
              <a:t>Με βάση αυτά που είπαμε και την γνώμη σας……</a:t>
            </a:r>
          </a:p>
          <a:p>
            <a:endParaRPr lang="en-US" b="1" dirty="0">
              <a:solidFill>
                <a:schemeClr val="tx1">
                  <a:lumMod val="75000"/>
                  <a:lumOff val="25000"/>
                </a:schemeClr>
              </a:solidFill>
            </a:endParaRPr>
          </a:p>
          <a:p>
            <a:r>
              <a:rPr lang="en-US" b="1" dirty="0">
                <a:solidFill>
                  <a:schemeClr val="tx1">
                    <a:lumMod val="75000"/>
                    <a:lumOff val="25000"/>
                  </a:schemeClr>
                </a:solidFill>
              </a:rPr>
              <a:t>1.</a:t>
            </a:r>
            <a:r>
              <a:rPr lang="el-GR" b="1" dirty="0">
                <a:solidFill>
                  <a:schemeClr val="tx1">
                    <a:lumMod val="75000"/>
                    <a:lumOff val="25000"/>
                  </a:schemeClr>
                </a:solidFill>
              </a:rPr>
              <a:t>Ποιοι τρόποι υπάρχουν για να αντιμετωπιστεί το </a:t>
            </a:r>
            <a:r>
              <a:rPr lang="en-US" b="1" dirty="0">
                <a:solidFill>
                  <a:srgbClr val="7030A0"/>
                </a:solidFill>
              </a:rPr>
              <a:t>bullying</a:t>
            </a:r>
            <a:r>
              <a:rPr lang="en-US" b="1" dirty="0">
                <a:solidFill>
                  <a:schemeClr val="tx1">
                    <a:lumMod val="75000"/>
                    <a:lumOff val="25000"/>
                  </a:schemeClr>
                </a:solidFill>
              </a:rPr>
              <a:t>?</a:t>
            </a:r>
          </a:p>
          <a:p>
            <a:r>
              <a:rPr lang="en-US" b="1" dirty="0">
                <a:solidFill>
                  <a:schemeClr val="tx1">
                    <a:lumMod val="75000"/>
                    <a:lumOff val="25000"/>
                  </a:schemeClr>
                </a:solidFill>
              </a:rPr>
              <a:t>2.</a:t>
            </a:r>
            <a:r>
              <a:rPr lang="el-GR" b="1" dirty="0">
                <a:solidFill>
                  <a:schemeClr val="tx1">
                    <a:lumMod val="75000"/>
                    <a:lumOff val="25000"/>
                  </a:schemeClr>
                </a:solidFill>
              </a:rPr>
              <a:t>Αν ήσασταν θύμα </a:t>
            </a:r>
            <a:r>
              <a:rPr lang="en-US" b="1" dirty="0">
                <a:solidFill>
                  <a:srgbClr val="FFC000"/>
                </a:solidFill>
              </a:rPr>
              <a:t>bullying</a:t>
            </a:r>
            <a:r>
              <a:rPr lang="en-US" b="1" dirty="0"/>
              <a:t> </a:t>
            </a:r>
            <a:r>
              <a:rPr lang="el-GR" b="1" dirty="0">
                <a:solidFill>
                  <a:schemeClr val="tx1">
                    <a:lumMod val="75000"/>
                    <a:lumOff val="25000"/>
                  </a:schemeClr>
                </a:solidFill>
              </a:rPr>
              <a:t>τι θα κάνατε ;</a:t>
            </a:r>
            <a:endParaRPr lang="en-US" b="1" dirty="0">
              <a:solidFill>
                <a:schemeClr val="tx1">
                  <a:lumMod val="75000"/>
                  <a:lumOff val="25000"/>
                </a:schemeClr>
              </a:solidFill>
            </a:endParaRPr>
          </a:p>
          <a:p>
            <a:r>
              <a:rPr lang="en-US" b="1" dirty="0">
                <a:solidFill>
                  <a:schemeClr val="tx1">
                    <a:lumMod val="75000"/>
                    <a:lumOff val="25000"/>
                  </a:schemeClr>
                </a:solidFill>
              </a:rPr>
              <a:t>3.</a:t>
            </a:r>
            <a:r>
              <a:rPr lang="el-GR" dirty="0"/>
              <a:t> </a:t>
            </a:r>
            <a:r>
              <a:rPr lang="el-GR" b="1" dirty="0"/>
              <a:t>Ποιοι είναι οι διαφορετικοί τύποι </a:t>
            </a:r>
            <a:r>
              <a:rPr lang="el-GR" b="1" dirty="0">
                <a:solidFill>
                  <a:srgbClr val="FF0000"/>
                </a:solidFill>
              </a:rPr>
              <a:t>εκφοβισμού</a:t>
            </a:r>
            <a:r>
              <a:rPr lang="el-GR" b="1" dirty="0"/>
              <a:t> και πώς εκδηλώνονται σε διάφορα περιβάλλοντα; </a:t>
            </a:r>
            <a:r>
              <a:rPr lang="en-US" dirty="0"/>
              <a:t>                 </a:t>
            </a:r>
          </a:p>
          <a:p>
            <a:r>
              <a:rPr lang="en-US" b="1" dirty="0"/>
              <a:t>4.</a:t>
            </a:r>
            <a:r>
              <a:rPr lang="el-GR" b="1" dirty="0"/>
              <a:t>Πώς μπορούν οι γονείς να αναγνωρίσουν εάν το παιδί τους υφίσταται </a:t>
            </a:r>
            <a:r>
              <a:rPr lang="el-GR" b="1" dirty="0">
                <a:solidFill>
                  <a:srgbClr val="00B050"/>
                </a:solidFill>
              </a:rPr>
              <a:t>εκφοβισμό</a:t>
            </a:r>
            <a:r>
              <a:rPr lang="el-GR" b="1" dirty="0"/>
              <a:t> και ποια μέτρα μπορούν να λάβουν για να το υποστηρίξουν;</a:t>
            </a:r>
            <a:endParaRPr lang="el-GR" b="1" dirty="0">
              <a:solidFill>
                <a:schemeClr val="tx1">
                  <a:lumMod val="75000"/>
                  <a:lumOff val="25000"/>
                </a:schemeClr>
              </a:solidFill>
            </a:endParaRPr>
          </a:p>
        </p:txBody>
      </p:sp>
      <p:pic>
        <p:nvPicPr>
          <p:cNvPr id="3074" name="Picture 2" descr="C:\Users\student10\Documents\2023-2024\ΣΤ2\Δ.Μ\αρχείο λήψης (1).png"/>
          <p:cNvPicPr>
            <a:picLocks noChangeAspect="1" noChangeArrowheads="1"/>
          </p:cNvPicPr>
          <p:nvPr/>
        </p:nvPicPr>
        <p:blipFill>
          <a:blip r:embed="rId3"/>
          <a:srcRect/>
          <a:stretch>
            <a:fillRect/>
          </a:stretch>
        </p:blipFill>
        <p:spPr bwMode="auto">
          <a:xfrm>
            <a:off x="7500958" y="5214950"/>
            <a:ext cx="1500174" cy="1500174"/>
          </a:xfrm>
          <a:prstGeom prst="rect">
            <a:avLst/>
          </a:prstGeom>
          <a:noFill/>
        </p:spPr>
      </p:pic>
    </p:spTree>
  </p:cSld>
  <p:clrMapOvr>
    <a:masterClrMapping/>
  </p:clrMapOvr>
  <p:transition>
    <p:whee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1500166" y="214290"/>
            <a:ext cx="7000924" cy="642942"/>
          </a:xfrm>
        </p:spPr>
        <p:txBody>
          <a:bodyPr>
            <a:normAutofit/>
          </a:bodyPr>
          <a:lstStyle/>
          <a:p>
            <a:r>
              <a:rPr lang="el-GR" sz="2800" dirty="0"/>
              <a:t>Και τώρα …..μια μικρή ερώτηση….</a:t>
            </a:r>
          </a:p>
        </p:txBody>
      </p:sp>
      <p:sp>
        <p:nvSpPr>
          <p:cNvPr id="6" name="5 - Θέση κειμένου"/>
          <p:cNvSpPr>
            <a:spLocks noGrp="1"/>
          </p:cNvSpPr>
          <p:nvPr>
            <p:ph type="body" idx="2"/>
          </p:nvPr>
        </p:nvSpPr>
        <p:spPr>
          <a:xfrm>
            <a:off x="1500166" y="1357298"/>
            <a:ext cx="3008313" cy="4691063"/>
          </a:xfrm>
        </p:spPr>
        <p:txBody>
          <a:bodyPr>
            <a:noAutofit/>
          </a:bodyPr>
          <a:lstStyle/>
          <a:p>
            <a:r>
              <a:rPr lang="el-GR" sz="2800" b="1" dirty="0"/>
              <a:t>Έχετε βιώσει ποτέ το </a:t>
            </a:r>
            <a:r>
              <a:rPr lang="en-US" sz="2800" b="1" dirty="0">
                <a:solidFill>
                  <a:srgbClr val="FF0000"/>
                </a:solidFill>
              </a:rPr>
              <a:t>bullying</a:t>
            </a:r>
            <a:r>
              <a:rPr lang="en-US" sz="2800" b="1" dirty="0"/>
              <a:t> </a:t>
            </a:r>
            <a:r>
              <a:rPr lang="el-GR" sz="2800" b="1" dirty="0"/>
              <a:t>κι αν ναι πώς ένιωσες;</a:t>
            </a:r>
          </a:p>
          <a:p>
            <a:endParaRPr lang="el-GR" sz="2800" b="1" dirty="0"/>
          </a:p>
          <a:p>
            <a:r>
              <a:rPr lang="el-GR" sz="2800" b="1" dirty="0"/>
              <a:t>Έχετε δει από κοντά ποτέ</a:t>
            </a:r>
            <a:r>
              <a:rPr lang="en-US" sz="2800" b="1" dirty="0"/>
              <a:t> </a:t>
            </a:r>
            <a:r>
              <a:rPr lang="el-GR" sz="2800" b="1" dirty="0"/>
              <a:t>να ασκείται  </a:t>
            </a:r>
            <a:r>
              <a:rPr lang="en-US" sz="2800" b="1" dirty="0">
                <a:solidFill>
                  <a:srgbClr val="FF0000"/>
                </a:solidFill>
              </a:rPr>
              <a:t>bullying</a:t>
            </a:r>
            <a:r>
              <a:rPr lang="el-GR" sz="2800" b="1" dirty="0"/>
              <a:t>;</a:t>
            </a:r>
          </a:p>
        </p:txBody>
      </p:sp>
      <p:pic>
        <p:nvPicPr>
          <p:cNvPr id="4" name="3 - Θέση περιεχομένου" descr="images (3).jpg"/>
          <p:cNvPicPr>
            <a:picLocks noGrp="1" noChangeAspect="1"/>
          </p:cNvPicPr>
          <p:nvPr>
            <p:ph sz="half" idx="1"/>
          </p:nvPr>
        </p:nvPicPr>
        <p:blipFill>
          <a:blip r:embed="rId2"/>
          <a:stretch>
            <a:fillRect/>
          </a:stretch>
        </p:blipFill>
        <p:spPr>
          <a:xfrm>
            <a:off x="4786314" y="1357298"/>
            <a:ext cx="4018387" cy="4000528"/>
          </a:xfrm>
        </p:spPr>
      </p:pic>
      <p:pic>
        <p:nvPicPr>
          <p:cNvPr id="1026" name="Picture 2" descr="C:\Users\student10\Documents\2023-2024\ΣΤ2\Δ.Μ\6412-skzoo-bbokari.png"/>
          <p:cNvPicPr>
            <a:picLocks noChangeAspect="1" noChangeArrowheads="1"/>
          </p:cNvPicPr>
          <p:nvPr/>
        </p:nvPicPr>
        <p:blipFill>
          <a:blip r:embed="rId3" cstate="print"/>
          <a:srcRect/>
          <a:stretch>
            <a:fillRect/>
          </a:stretch>
        </p:blipFill>
        <p:spPr bwMode="auto">
          <a:xfrm>
            <a:off x="1000100" y="357166"/>
            <a:ext cx="571504" cy="571504"/>
          </a:xfrm>
          <a:prstGeom prst="rect">
            <a:avLst/>
          </a:prstGeom>
          <a:noFill/>
        </p:spPr>
      </p:pic>
    </p:spTree>
  </p:cSld>
  <p:clrMapOvr>
    <a:masterClrMapping/>
  </p:clrMapOvr>
  <p:transition>
    <p:cover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a:xfrm>
            <a:off x="914400" y="285728"/>
            <a:ext cx="8229600" cy="1714504"/>
          </a:xfrm>
        </p:spPr>
        <p:txBody>
          <a:bodyPr>
            <a:normAutofit/>
          </a:bodyPr>
          <a:lstStyle/>
          <a:p>
            <a:r>
              <a:rPr lang="en-US" dirty="0"/>
              <a:t> </a:t>
            </a:r>
            <a:r>
              <a:rPr lang="el-GR" sz="2700" dirty="0"/>
              <a:t>Η λέξη </a:t>
            </a:r>
            <a:r>
              <a:rPr lang="en-US" sz="2700" dirty="0"/>
              <a:t>bully</a:t>
            </a:r>
            <a:r>
              <a:rPr lang="el-GR" sz="2700" dirty="0"/>
              <a:t> </a:t>
            </a:r>
            <a:r>
              <a:rPr lang="el-GR" sz="2700" dirty="0">
                <a:solidFill>
                  <a:srgbClr val="C00000"/>
                </a:solidFill>
              </a:rPr>
              <a:t>χρησιμοποιήθηκε</a:t>
            </a:r>
            <a:r>
              <a:rPr lang="el-GR" sz="2700" dirty="0"/>
              <a:t> για πρώτη</a:t>
            </a:r>
            <a:r>
              <a:rPr lang="en-US" sz="2700" dirty="0"/>
              <a:t> </a:t>
            </a:r>
            <a:r>
              <a:rPr lang="el-GR" sz="2700" dirty="0"/>
              <a:t>φορά στη δεκαετία του </a:t>
            </a:r>
            <a:r>
              <a:rPr lang="el-GR" sz="2700" dirty="0">
                <a:solidFill>
                  <a:srgbClr val="C00000"/>
                </a:solidFill>
              </a:rPr>
              <a:t>1530 </a:t>
            </a:r>
            <a:r>
              <a:rPr lang="el-GR" sz="2700" dirty="0"/>
              <a:t>και αποτελούσε προσφώνηση τρυφερότητας αναφερόμενη και στα δύο φύλα.</a:t>
            </a:r>
            <a:endParaRPr lang="el-GR" dirty="0"/>
          </a:p>
        </p:txBody>
      </p:sp>
      <p:pic>
        <p:nvPicPr>
          <p:cNvPr id="8" name="7 - Θέση περιεχομένου" descr="images (6).jpg"/>
          <p:cNvPicPr>
            <a:picLocks noGrp="1" noChangeAspect="1"/>
          </p:cNvPicPr>
          <p:nvPr>
            <p:ph sz="quarter" idx="2"/>
          </p:nvPr>
        </p:nvPicPr>
        <p:blipFill>
          <a:blip r:embed="rId3"/>
          <a:stretch>
            <a:fillRect/>
          </a:stretch>
        </p:blipFill>
        <p:spPr>
          <a:xfrm>
            <a:off x="1357290" y="3714752"/>
            <a:ext cx="3252754" cy="2164560"/>
          </a:xfrm>
        </p:spPr>
      </p:pic>
      <p:pic>
        <p:nvPicPr>
          <p:cNvPr id="9" name="8 - Θέση περιεχομένου" descr="images (7).jpg"/>
          <p:cNvPicPr>
            <a:picLocks noGrp="1" noChangeAspect="1"/>
          </p:cNvPicPr>
          <p:nvPr>
            <p:ph sz="quarter" idx="4"/>
          </p:nvPr>
        </p:nvPicPr>
        <p:blipFill>
          <a:blip r:embed="rId4"/>
          <a:stretch>
            <a:fillRect/>
          </a:stretch>
        </p:blipFill>
        <p:spPr>
          <a:xfrm>
            <a:off x="5429256" y="2500306"/>
            <a:ext cx="2724150" cy="1676400"/>
          </a:xfrm>
        </p:spPr>
      </p:pic>
      <p:pic>
        <p:nvPicPr>
          <p:cNvPr id="4098" name="Picture 2" descr="C:\Users\student10\Documents\2023-2024\ΣΤ2\Δ.Μ\αρχείο λήψης.png"/>
          <p:cNvPicPr>
            <a:picLocks noChangeAspect="1" noChangeArrowheads="1"/>
          </p:cNvPicPr>
          <p:nvPr/>
        </p:nvPicPr>
        <p:blipFill>
          <a:blip r:embed="rId5"/>
          <a:srcRect/>
          <a:stretch>
            <a:fillRect/>
          </a:stretch>
        </p:blipFill>
        <p:spPr bwMode="auto">
          <a:xfrm>
            <a:off x="0" y="6357958"/>
            <a:ext cx="500042" cy="500042"/>
          </a:xfrm>
          <a:prstGeom prst="rect">
            <a:avLst/>
          </a:prstGeom>
          <a:noFill/>
        </p:spPr>
      </p:pic>
    </p:spTree>
  </p:cSld>
  <p:clrMapOvr>
    <a:masterClrMapping/>
  </p:clrMapOvr>
  <p:transition>
    <p:pull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71538" y="5072074"/>
            <a:ext cx="7800972" cy="1143000"/>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a:solidFill>
                  <a:schemeClr val="accent2">
                    <a:lumMod val="60000"/>
                    <a:lumOff val="40000"/>
                  </a:schemeClr>
                </a:solidFill>
              </a:rPr>
              <a:t>BULLYING MEANING BAD WORD</a:t>
            </a:r>
            <a:endParaRPr lang="el-GR" dirty="0">
              <a:solidFill>
                <a:schemeClr val="accent2">
                  <a:lumMod val="60000"/>
                  <a:lumOff val="40000"/>
                </a:schemeClr>
              </a:solidFill>
            </a:endParaRPr>
          </a:p>
        </p:txBody>
      </p:sp>
      <p:sp>
        <p:nvSpPr>
          <p:cNvPr id="5" name="4 - Θέση περιεχομένου"/>
          <p:cNvSpPr>
            <a:spLocks noGrp="1"/>
          </p:cNvSpPr>
          <p:nvPr>
            <p:ph sz="quarter" idx="2"/>
          </p:nvPr>
        </p:nvSpPr>
        <p:spPr>
          <a:xfrm>
            <a:off x="1500166" y="928670"/>
            <a:ext cx="6000792" cy="4114800"/>
          </a:xfrm>
        </p:spPr>
        <p:txBody>
          <a:bodyPr>
            <a:normAutofit/>
          </a:bodyPr>
          <a:lstStyle/>
          <a:p>
            <a:pPr algn="ctr">
              <a:buFont typeface="Wingdings" pitchFamily="2" charset="2"/>
              <a:buChar char="Ø"/>
            </a:pPr>
            <a:r>
              <a:rPr lang="el-GR" dirty="0"/>
              <a:t>Το 1970, ένας Νορβηγός ερευνητής, ονόματι </a:t>
            </a:r>
            <a:r>
              <a:rPr lang="el-GR" b="1" dirty="0">
                <a:solidFill>
                  <a:srgbClr val="00B0F0"/>
                </a:solidFill>
              </a:rPr>
              <a:t>Dan Olweus</a:t>
            </a:r>
            <a:r>
              <a:rPr lang="el-GR" dirty="0"/>
              <a:t>, πήρε τη λέξη «</a:t>
            </a:r>
            <a:r>
              <a:rPr lang="el-GR" b="1" dirty="0">
                <a:solidFill>
                  <a:schemeClr val="accent3">
                    <a:lumMod val="75000"/>
                  </a:schemeClr>
                </a:solidFill>
              </a:rPr>
              <a:t>bullying</a:t>
            </a:r>
            <a:r>
              <a:rPr lang="el-GR" dirty="0"/>
              <a:t>» (που σήμαινε «κάτι καλό» εκείνη την εποχή) και την αναμόρφωσε προφορικά. Χρησιμοποίησε τη λέξη bullying για να περιγράψει την </a:t>
            </a:r>
            <a:r>
              <a:rPr lang="el-GR" b="1" dirty="0">
                <a:solidFill>
                  <a:schemeClr val="accent3">
                    <a:lumMod val="75000"/>
                  </a:schemeClr>
                </a:solidFill>
              </a:rPr>
              <a:t>επιθετικότητα</a:t>
            </a:r>
            <a:r>
              <a:rPr lang="el-GR" dirty="0"/>
              <a:t> που είχε παρατηρήσει στις αυλές των σχολείων.</a:t>
            </a:r>
          </a:p>
        </p:txBody>
      </p:sp>
    </p:spTree>
  </p:cSld>
  <p:clrMapOvr>
    <a:masterClrMapping/>
  </p:clrMapOvr>
  <p:transition>
    <p:zoom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dirty="0">
                <a:solidFill>
                  <a:srgbClr val="FF0000"/>
                </a:solidFill>
              </a:rPr>
              <a:t>ΤΙ ΠΡΕΠΕΙ ΝΑ ΞΕΡΟΥΝ ΟΙ ΓΟΝΕΙΣ… </a:t>
            </a:r>
          </a:p>
        </p:txBody>
      </p:sp>
      <p:sp>
        <p:nvSpPr>
          <p:cNvPr id="11" name="2 - Θέση κειμένου"/>
          <p:cNvSpPr>
            <a:spLocks noGrp="1"/>
          </p:cNvSpPr>
          <p:nvPr>
            <p:ph type="subTitle" idx="1"/>
          </p:nvPr>
        </p:nvSpPr>
        <p:spPr>
          <a:xfrm>
            <a:off x="1357290" y="1785926"/>
            <a:ext cx="7406640" cy="1752600"/>
          </a:xfrm>
          <a:prstGeom prst="rect">
            <a:avLst/>
          </a:prstGeom>
          <a:solidFill>
            <a:schemeClr val="bg1"/>
          </a:solidFill>
          <a:ln w="10795">
            <a:solidFill>
              <a:schemeClr val="bg1"/>
            </a:solidFill>
            <a:miter lim="800000"/>
          </a:ln>
        </p:spPr>
        <p:txBody>
          <a:bodyPr anchor="ctr">
            <a:noAutofit/>
          </a:bodyPr>
          <a:lstStyle>
            <a:lvl1pPr marL="64008" indent="0" algn="l" rtl="0" eaLnBrk="1" latinLnBrk="0" hangingPunct="1">
              <a:lnSpc>
                <a:spcPct val="100000"/>
              </a:lnSpc>
              <a:spcBef>
                <a:spcPts val="100"/>
              </a:spcBef>
              <a:buClr>
                <a:schemeClr val="accent1"/>
              </a:buClr>
              <a:buSzPct val="80000"/>
              <a:buFont typeface="Wingdings 2"/>
              <a:buNone/>
              <a:defRPr kumimoji="0" sz="1900" b="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None/>
              <a:defRPr kumimoji="0" sz="2000" b="1"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None/>
              <a:defRPr kumimoji="0" sz="1800" b="1"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None/>
              <a:defRPr kumimoji="0" sz="1600" b="1"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None/>
              <a:defRPr kumimoji="0" sz="1600" b="1"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buFont typeface="Wingdings" pitchFamily="2" charset="2"/>
              <a:buChar char="Ø"/>
            </a:pPr>
            <a:endParaRPr lang="el-GR" sz="3200" dirty="0"/>
          </a:p>
          <a:p>
            <a:pPr>
              <a:buFont typeface="Wingdings" pitchFamily="2" charset="2"/>
              <a:buChar char="Ø"/>
            </a:pPr>
            <a:endParaRPr lang="el-GR" sz="3200" dirty="0"/>
          </a:p>
          <a:p>
            <a:pPr>
              <a:buFont typeface="Wingdings" pitchFamily="2" charset="2"/>
              <a:buChar char="Ø"/>
            </a:pPr>
            <a:endParaRPr lang="el-GR" sz="3200" dirty="0"/>
          </a:p>
          <a:p>
            <a:pPr>
              <a:buFont typeface="Wingdings" pitchFamily="2" charset="2"/>
              <a:buChar char="Ø"/>
            </a:pPr>
            <a:endParaRPr lang="el-GR" sz="3200" dirty="0"/>
          </a:p>
          <a:p>
            <a:pPr>
              <a:buFont typeface="Wingdings" pitchFamily="2" charset="2"/>
              <a:buChar char="Ø"/>
            </a:pPr>
            <a:r>
              <a:rPr lang="el-GR" sz="3200" dirty="0"/>
              <a:t>Ότι </a:t>
            </a:r>
            <a:r>
              <a:rPr lang="en-US" sz="3200" b="1" dirty="0">
                <a:solidFill>
                  <a:srgbClr val="FF0000"/>
                </a:solidFill>
              </a:rPr>
              <a:t>bullying</a:t>
            </a:r>
            <a:r>
              <a:rPr lang="en-US" sz="3200" dirty="0"/>
              <a:t> </a:t>
            </a:r>
            <a:r>
              <a:rPr lang="el-GR" sz="3200" dirty="0"/>
              <a:t>είναι να γίνεται ένα περιστατικό συνεχόμενα . </a:t>
            </a:r>
          </a:p>
          <a:p>
            <a:pPr>
              <a:buFont typeface="Wingdings" pitchFamily="2" charset="2"/>
              <a:buChar char="Ø"/>
            </a:pPr>
            <a:endParaRPr lang="el-GR" sz="3200" dirty="0"/>
          </a:p>
          <a:p>
            <a:pPr>
              <a:buFont typeface="Wingdings" pitchFamily="2" charset="2"/>
              <a:buChar char="Ø"/>
            </a:pPr>
            <a:r>
              <a:rPr lang="el-GR" sz="3200" dirty="0"/>
              <a:t>Κι όχι να γίνει κάτι μια μέρα και όλοι να λένε πως έγινε </a:t>
            </a:r>
            <a:r>
              <a:rPr lang="en-US" sz="3200" b="1" dirty="0">
                <a:solidFill>
                  <a:srgbClr val="FF0000"/>
                </a:solidFill>
              </a:rPr>
              <a:t>bullying</a:t>
            </a:r>
            <a:r>
              <a:rPr lang="el-GR" sz="3200" dirty="0">
                <a:solidFill>
                  <a:schemeClr val="tx1">
                    <a:lumMod val="85000"/>
                    <a:lumOff val="15000"/>
                  </a:schemeClr>
                </a:solidFill>
              </a:rPr>
              <a:t>.</a:t>
            </a:r>
            <a:endParaRPr lang="el-GR" sz="3200" b="1" dirty="0">
              <a:solidFill>
                <a:srgbClr val="FF0000"/>
              </a:solidFill>
            </a:endParaRPr>
          </a:p>
          <a:p>
            <a:pPr>
              <a:buFont typeface="Wingdings" pitchFamily="2" charset="2"/>
              <a:buChar char="Ø"/>
            </a:pPr>
            <a:endParaRPr lang="el-GR" sz="3200" dirty="0"/>
          </a:p>
        </p:txBody>
      </p:sp>
      <p:sp>
        <p:nvSpPr>
          <p:cNvPr id="4098" name="AutoShape 2" descr="Bullying | How to deal with being bullied | Kids Helpl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0" name="AutoShape 4" descr="Bullying | How to deal with being bullied | Kids Helpl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2" name="AutoShape 6" descr="Bullying | How to deal with being bullied | Kids Helpl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4104" name="Picture 8" descr="Bullying | How to deal with being bullied | Kids Helpline"/>
          <p:cNvPicPr>
            <a:picLocks noChangeAspect="1" noChangeArrowheads="1"/>
          </p:cNvPicPr>
          <p:nvPr/>
        </p:nvPicPr>
        <p:blipFill>
          <a:blip r:embed="rId3"/>
          <a:srcRect/>
          <a:stretch>
            <a:fillRect/>
          </a:stretch>
        </p:blipFill>
        <p:spPr bwMode="auto">
          <a:xfrm>
            <a:off x="2571736" y="4714884"/>
            <a:ext cx="4786346" cy="2058130"/>
          </a:xfrm>
          <a:prstGeom prst="rect">
            <a:avLst/>
          </a:prstGeom>
          <a:noFill/>
        </p:spPr>
      </p:pic>
    </p:spTree>
  </p:cSld>
  <p:clrMapOvr>
    <a:masterClrMapping/>
  </p:clrMapOvr>
  <p:transition>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αρχείο λήψης.jpg"/>
          <p:cNvPicPr>
            <a:picLocks noGrp="1" noChangeAspect="1"/>
          </p:cNvPicPr>
          <p:nvPr>
            <p:ph idx="1"/>
          </p:nvPr>
        </p:nvPicPr>
        <p:blipFill>
          <a:blip r:embed="rId2"/>
          <a:stretch>
            <a:fillRect/>
          </a:stretch>
        </p:blipFill>
        <p:spPr>
          <a:xfrm>
            <a:off x="1428728" y="928670"/>
            <a:ext cx="6929454" cy="4813045"/>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1029" name="AutoShape 5" descr="File:X-400.png - Wikimedia Common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sp>
        <p:nvSpPr>
          <p:cNvPr id="1031" name="AutoShape 7" descr="File:X-400.png - Wikimedia Common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sp>
        <p:nvSpPr>
          <p:cNvPr id="1033" name="AutoShape 9" descr="File:X-400.png - Wikimedia Common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sp>
        <p:nvSpPr>
          <p:cNvPr id="1036" name="AutoShape 12" descr="File:Red X.svg - Wiki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14414" y="285728"/>
            <a:ext cx="8229600" cy="1143000"/>
          </a:xfrm>
        </p:spPr>
        <p:txBody>
          <a:bodyPr>
            <a:normAutofit/>
          </a:bodyPr>
          <a:lstStyle/>
          <a:p>
            <a:r>
              <a:rPr lang="en-US" dirty="0"/>
              <a:t>By  </a:t>
            </a:r>
            <a:r>
              <a:rPr lang="en-US" b="1" dirty="0">
                <a:solidFill>
                  <a:srgbClr val="C00000"/>
                </a:solidFill>
              </a:rPr>
              <a:t>ANTI-BULLYING KIDS</a:t>
            </a:r>
            <a:endParaRPr lang="el-GR" dirty="0">
              <a:solidFill>
                <a:srgbClr val="92D050"/>
              </a:solidFill>
            </a:endParaRPr>
          </a:p>
        </p:txBody>
      </p:sp>
      <p:pic>
        <p:nvPicPr>
          <p:cNvPr id="2050" name="Picture 2" descr="C:\Users\student10\Documents\2023-2024\ΣΤ2\Δ.Μ\8295-skzoo-jiniret.png"/>
          <p:cNvPicPr>
            <a:picLocks noChangeAspect="1" noChangeArrowheads="1"/>
          </p:cNvPicPr>
          <p:nvPr/>
        </p:nvPicPr>
        <p:blipFill>
          <a:blip r:embed="rId2"/>
          <a:srcRect/>
          <a:stretch>
            <a:fillRect/>
          </a:stretch>
        </p:blipFill>
        <p:spPr bwMode="auto">
          <a:xfrm>
            <a:off x="0" y="0"/>
            <a:ext cx="642918" cy="642918"/>
          </a:xfrm>
          <a:prstGeom prst="rect">
            <a:avLst/>
          </a:prstGeom>
          <a:noFill/>
        </p:spPr>
      </p:pic>
      <p:pic>
        <p:nvPicPr>
          <p:cNvPr id="7" name="6 - Θέση περιεχομένου" descr="images.png"/>
          <p:cNvPicPr>
            <a:picLocks noGrp="1" noChangeAspect="1"/>
          </p:cNvPicPr>
          <p:nvPr>
            <p:ph idx="1"/>
          </p:nvPr>
        </p:nvPicPr>
        <p:blipFill>
          <a:blip r:embed="rId3"/>
          <a:stretch>
            <a:fillRect/>
          </a:stretch>
        </p:blipFill>
        <p:spPr>
          <a:xfrm>
            <a:off x="2500298" y="1357298"/>
            <a:ext cx="4500594" cy="4854808"/>
          </a:xfrm>
        </p:spPr>
      </p:pic>
      <p:sp>
        <p:nvSpPr>
          <p:cNvPr id="9" name="8 - Ορθογώνιο"/>
          <p:cNvSpPr/>
          <p:nvPr/>
        </p:nvSpPr>
        <p:spPr>
          <a:xfrm>
            <a:off x="2357422" y="5786454"/>
            <a:ext cx="5072098" cy="5715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1" name="10 - TextBox"/>
          <p:cNvSpPr txBox="1"/>
          <p:nvPr/>
        </p:nvSpPr>
        <p:spPr>
          <a:xfrm>
            <a:off x="3000364" y="5929330"/>
            <a:ext cx="3643338" cy="369332"/>
          </a:xfrm>
          <a:prstGeom prst="rect">
            <a:avLst/>
          </a:prstGeom>
          <a:noFill/>
        </p:spPr>
        <p:txBody>
          <a:bodyPr wrap="square" rtlCol="0">
            <a:spAutoFit/>
          </a:bodyPr>
          <a:lstStyle/>
          <a:p>
            <a:r>
              <a:rPr lang="el-GR" dirty="0"/>
              <a:t>Μαριάνθη, Δήμητρα, Κωνσταντίνα</a:t>
            </a:r>
          </a:p>
        </p:txBody>
      </p:sp>
    </p:spTree>
  </p:cSld>
  <p:clrMapOvr>
    <a:masterClrMapping/>
  </p:clrMapOvr>
  <p:transition>
    <p:comb/>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142976" y="5286388"/>
            <a:ext cx="7215238" cy="1285860"/>
          </a:xfrm>
        </p:spPr>
        <p:txBody>
          <a:bodyPr>
            <a:noAutofit/>
          </a:bodyPr>
          <a:lstStyle/>
          <a:p>
            <a:br>
              <a:rPr lang="en-US" sz="1800" dirty="0"/>
            </a:br>
            <a:br>
              <a:rPr lang="el-GR" sz="1800" dirty="0"/>
            </a:br>
            <a:br>
              <a:rPr lang="el-GR" sz="1800" dirty="0"/>
            </a:br>
            <a:br>
              <a:rPr lang="el-GR" sz="1800" dirty="0"/>
            </a:br>
            <a:r>
              <a:rPr lang="el-GR" sz="1800" dirty="0">
                <a:solidFill>
                  <a:srgbClr val="FFC000"/>
                </a:solidFill>
              </a:rPr>
              <a:t>Μαριάνθη Ξύστρα </a:t>
            </a:r>
            <a:r>
              <a:rPr lang="en-US" sz="1800" dirty="0">
                <a:solidFill>
                  <a:srgbClr val="FFC000"/>
                </a:solidFill>
              </a:rPr>
              <a:t>,</a:t>
            </a:r>
            <a:r>
              <a:rPr lang="el-GR" sz="1800" dirty="0">
                <a:solidFill>
                  <a:srgbClr val="FFC000"/>
                </a:solidFill>
              </a:rPr>
              <a:t> Κωνσταντίνα Κοιλιαρίδη , Δήμητρα Χατζηγεωργίου </a:t>
            </a:r>
          </a:p>
        </p:txBody>
      </p:sp>
      <p:pic>
        <p:nvPicPr>
          <p:cNvPr id="1026" name="Picture 2" descr="C:\Users\student10\Documents\2023-2024\ΣΤ2\Δ.Μ\25.jpg"/>
          <p:cNvPicPr>
            <a:picLocks noChangeAspect="1" noChangeArrowheads="1"/>
          </p:cNvPicPr>
          <p:nvPr/>
        </p:nvPicPr>
        <p:blipFill>
          <a:blip r:embed="rId3"/>
          <a:srcRect/>
          <a:stretch>
            <a:fillRect/>
          </a:stretch>
        </p:blipFill>
        <p:spPr bwMode="auto">
          <a:xfrm>
            <a:off x="3500430" y="2143116"/>
            <a:ext cx="2286016" cy="228601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7" name="6 - Ορθογώνιο"/>
          <p:cNvSpPr/>
          <p:nvPr/>
        </p:nvSpPr>
        <p:spPr>
          <a:xfrm>
            <a:off x="1142976" y="714356"/>
            <a:ext cx="7715304" cy="923330"/>
          </a:xfrm>
          <a:prstGeom prst="rect">
            <a:avLst/>
          </a:prstGeom>
          <a:noFill/>
        </p:spPr>
        <p:txBody>
          <a:bodyPr wrap="square" lIns="91440" tIns="45720" rIns="91440" bIns="45720">
            <a:spAutoFit/>
          </a:bodyPr>
          <a:lstStyle/>
          <a:p>
            <a:pPr algn="ctr"/>
            <a:r>
              <a:rPr lang="el-GR" sz="5400" b="1" cap="none" spc="0" dirty="0">
                <a:ln w="18000">
                  <a:solidFill>
                    <a:schemeClr val="accent2">
                      <a:satMod val="140000"/>
                    </a:schemeClr>
                  </a:solidFill>
                  <a:prstDash val="solid"/>
                  <a:miter lim="800000"/>
                </a:ln>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a:effectLst>
                  <a:outerShdw blurRad="25500" dist="23000" dir="7020000" algn="tl">
                    <a:srgbClr val="000000">
                      <a:alpha val="50000"/>
                    </a:srgbClr>
                  </a:outerShdw>
                </a:effectLst>
              </a:rPr>
              <a:t>Σχολικός Εκφοβισμός</a:t>
            </a:r>
          </a:p>
        </p:txBody>
      </p:sp>
      <p:sp>
        <p:nvSpPr>
          <p:cNvPr id="10" name="9 - Ορθογώνιο"/>
          <p:cNvSpPr/>
          <p:nvPr/>
        </p:nvSpPr>
        <p:spPr>
          <a:xfrm>
            <a:off x="2214546" y="4857760"/>
            <a:ext cx="5072950" cy="584775"/>
          </a:xfrm>
          <a:prstGeom prst="rect">
            <a:avLst/>
          </a:prstGeom>
          <a:noFill/>
        </p:spPr>
        <p:txBody>
          <a:bodyPr wrap="square" lIns="91440" tIns="45720" rIns="91440" bIns="45720">
            <a:spAutoFit/>
          </a:bodyPr>
          <a:lstStyle/>
          <a:p>
            <a:pPr algn="ctr"/>
            <a:r>
              <a:rPr lang="el-GR"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2</a:t>
            </a:r>
            <a:r>
              <a:rPr lang="el-GR" sz="3200" b="1" baseline="30000" dirty="0">
                <a:ln w="18000">
                  <a:solidFill>
                    <a:schemeClr val="accent2">
                      <a:satMod val="140000"/>
                    </a:schemeClr>
                  </a:solidFill>
                  <a:prstDash val="solid"/>
                  <a:miter lim="800000"/>
                </a:ln>
                <a:noFill/>
                <a:effectLst>
                  <a:outerShdw blurRad="25500" dist="23000" dir="7020000" algn="tl">
                    <a:srgbClr val="000000">
                      <a:alpha val="50000"/>
                    </a:srgbClr>
                  </a:outerShdw>
                </a:effectLst>
              </a:rPr>
              <a:t>ο</a:t>
            </a:r>
            <a:r>
              <a:rPr lang="el-GR"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ΔΣ Νέας Ερυθραίας</a:t>
            </a:r>
          </a:p>
        </p:txBody>
      </p:sp>
      <p:sp>
        <p:nvSpPr>
          <p:cNvPr id="20482" name="AutoShape 2" descr="Stop Bullying: Γραμματόσημα μεταφέρουν ένα ηχηρό μήνυμα στα σχολεία –  Paulos Blo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pic>
        <p:nvPicPr>
          <p:cNvPr id="3" name="Picture 2" descr="C:\Users\student10\Documents\2023-2024\ΣΤ2\Δ.Μ\d7b677ffac6ddbb5601afcc6ab17a8c6.png"/>
          <p:cNvPicPr>
            <a:picLocks noChangeAspect="1" noChangeArrowheads="1"/>
          </p:cNvPicPr>
          <p:nvPr/>
        </p:nvPicPr>
        <p:blipFill>
          <a:blip r:embed="rId4" cstate="print"/>
          <a:srcRect/>
          <a:stretch>
            <a:fillRect/>
          </a:stretch>
        </p:blipFill>
        <p:spPr bwMode="auto">
          <a:xfrm>
            <a:off x="8643966" y="6429396"/>
            <a:ext cx="402816" cy="326405"/>
          </a:xfrm>
          <a:prstGeom prst="rect">
            <a:avLst/>
          </a:prstGeom>
          <a:noFill/>
        </p:spPr>
      </p:pic>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28794" y="428604"/>
            <a:ext cx="9355468" cy="1000132"/>
          </a:xfrm>
        </p:spPr>
        <p:txBody>
          <a:bodyPr/>
          <a:lstStyle/>
          <a:p>
            <a:r>
              <a:rPr lang="el-GR" b="1" dirty="0">
                <a:solidFill>
                  <a:srgbClr val="C00000"/>
                </a:solidFill>
              </a:rPr>
              <a:t>Τι είναι </a:t>
            </a:r>
            <a:r>
              <a:rPr lang="en-US" b="1" dirty="0">
                <a:solidFill>
                  <a:srgbClr val="C00000"/>
                </a:solidFill>
              </a:rPr>
              <a:t>BULLYING</a:t>
            </a:r>
            <a:r>
              <a:rPr lang="el-GR" b="1" dirty="0">
                <a:solidFill>
                  <a:srgbClr val="C00000"/>
                </a:solidFill>
              </a:rPr>
              <a:t>?</a:t>
            </a:r>
          </a:p>
        </p:txBody>
      </p:sp>
      <p:sp>
        <p:nvSpPr>
          <p:cNvPr id="3" name="2 - Θέση περιεχομένου"/>
          <p:cNvSpPr>
            <a:spLocks noGrp="1"/>
          </p:cNvSpPr>
          <p:nvPr>
            <p:ph idx="1"/>
          </p:nvPr>
        </p:nvSpPr>
        <p:spPr/>
        <p:txBody>
          <a:bodyPr>
            <a:normAutofit/>
          </a:bodyPr>
          <a:lstStyle/>
          <a:p>
            <a:pPr algn="just"/>
            <a:r>
              <a:rPr lang="el-GR" dirty="0"/>
              <a:t>Ο </a:t>
            </a:r>
            <a:r>
              <a:rPr lang="el-GR" b="1" dirty="0">
                <a:solidFill>
                  <a:srgbClr val="C00000"/>
                </a:solidFill>
              </a:rPr>
              <a:t>σχολικός</a:t>
            </a:r>
            <a:r>
              <a:rPr lang="el-GR" b="1" dirty="0"/>
              <a:t> </a:t>
            </a:r>
            <a:r>
              <a:rPr lang="el-GR" b="1" dirty="0">
                <a:solidFill>
                  <a:srgbClr val="C00000"/>
                </a:solidFill>
              </a:rPr>
              <a:t>εκφοβισμός</a:t>
            </a:r>
            <a:r>
              <a:rPr lang="el-GR" dirty="0"/>
              <a:t> είναι ένα φαινόμενο νεανικής παραβατικότητας, ένα είδος </a:t>
            </a:r>
            <a:r>
              <a:rPr lang="en-US" b="1" dirty="0">
                <a:solidFill>
                  <a:srgbClr val="C00000"/>
                </a:solidFill>
              </a:rPr>
              <a:t>bullying</a:t>
            </a:r>
            <a:r>
              <a:rPr lang="el-GR" dirty="0"/>
              <a:t>, που εμφανίζεται σε πολλές χώρες του κόσμου. </a:t>
            </a:r>
          </a:p>
          <a:p>
            <a:pPr algn="just"/>
            <a:r>
              <a:rPr lang="el-GR" dirty="0"/>
              <a:t>Ο σχολικός εκφοβισμός αναφέρεται στη χρήση </a:t>
            </a:r>
            <a:r>
              <a:rPr lang="el-GR" b="1" dirty="0">
                <a:solidFill>
                  <a:srgbClr val="C00000"/>
                </a:solidFill>
              </a:rPr>
              <a:t>βίας</a:t>
            </a:r>
            <a:r>
              <a:rPr lang="el-GR" dirty="0"/>
              <a:t> μεταξύ μαθητών ή συνομηλίκων παιδιών, με στόχο να </a:t>
            </a:r>
            <a:r>
              <a:rPr lang="el-GR" b="1" dirty="0">
                <a:solidFill>
                  <a:srgbClr val="C00000"/>
                </a:solidFill>
              </a:rPr>
              <a:t>προκληθεί</a:t>
            </a:r>
            <a:r>
              <a:rPr lang="el-GR" dirty="0"/>
              <a:t> </a:t>
            </a:r>
            <a:r>
              <a:rPr lang="el-GR" b="1" dirty="0">
                <a:solidFill>
                  <a:srgbClr val="C00000"/>
                </a:solidFill>
              </a:rPr>
              <a:t>φόβος</a:t>
            </a:r>
            <a:r>
              <a:rPr lang="el-GR" dirty="0"/>
              <a:t>,</a:t>
            </a:r>
            <a:r>
              <a:rPr lang="el-GR" b="1" dirty="0"/>
              <a:t> </a:t>
            </a:r>
            <a:r>
              <a:rPr lang="el-GR" b="1" dirty="0">
                <a:solidFill>
                  <a:srgbClr val="C00000"/>
                </a:solidFill>
              </a:rPr>
              <a:t>πόνος</a:t>
            </a:r>
            <a:r>
              <a:rPr lang="el-GR" dirty="0"/>
              <a:t> ή </a:t>
            </a:r>
            <a:r>
              <a:rPr lang="el-GR" b="1" dirty="0">
                <a:solidFill>
                  <a:srgbClr val="C00000"/>
                </a:solidFill>
              </a:rPr>
              <a:t>αναστάτωση</a:t>
            </a:r>
            <a:r>
              <a:rPr lang="el-GR" dirty="0"/>
              <a:t>.</a:t>
            </a:r>
          </a:p>
          <a:p>
            <a:endParaRPr lang="el-GR" dirty="0"/>
          </a:p>
        </p:txBody>
      </p:sp>
      <p:pic>
        <p:nvPicPr>
          <p:cNvPr id="1026" name="Picture 2" descr="C:\Users\student10\Documents\2023-2024\ΣΤ2\Δ.Μ\αρχείο λήψης (2).jpg"/>
          <p:cNvPicPr>
            <a:picLocks noChangeAspect="1" noChangeArrowheads="1"/>
          </p:cNvPicPr>
          <p:nvPr/>
        </p:nvPicPr>
        <p:blipFill>
          <a:blip r:embed="rId2"/>
          <a:srcRect/>
          <a:stretch>
            <a:fillRect/>
          </a:stretch>
        </p:blipFill>
        <p:spPr bwMode="auto">
          <a:xfrm>
            <a:off x="8643998" y="0"/>
            <a:ext cx="500034" cy="502266"/>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5400" dirty="0">
                <a:solidFill>
                  <a:schemeClr val="accent2">
                    <a:lumMod val="75000"/>
                  </a:schemeClr>
                </a:solidFill>
              </a:rPr>
              <a:t>ΜΙΛΑ!</a:t>
            </a:r>
          </a:p>
        </p:txBody>
      </p:sp>
      <p:pic>
        <p:nvPicPr>
          <p:cNvPr id="4" name="3 - Θέση περιεχομένου" descr="images.png"/>
          <p:cNvPicPr>
            <a:picLocks noGrp="1" noChangeAspect="1"/>
          </p:cNvPicPr>
          <p:nvPr>
            <p:ph idx="1"/>
          </p:nvPr>
        </p:nvPicPr>
        <p:blipFill>
          <a:blip r:embed="rId2"/>
          <a:stretch>
            <a:fillRect/>
          </a:stretch>
        </p:blipFill>
        <p:spPr>
          <a:xfrm>
            <a:off x="2786050" y="1553414"/>
            <a:ext cx="4000528" cy="326147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2052" name="AutoShape 4" descr="Skzoo_LeeBit - Discord Emoj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4" name="AutoShape 6" descr="Skzoo_LeeBit - Discord Emoj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2055" name="Picture 7" descr="C:\Users\student10\Documents\2023-2024\ΣΤ2\Δ.Μ\αρχείο λήψης (6).jpg"/>
          <p:cNvPicPr>
            <a:picLocks noChangeAspect="1" noChangeArrowheads="1"/>
          </p:cNvPicPr>
          <p:nvPr/>
        </p:nvPicPr>
        <p:blipFill>
          <a:blip r:embed="rId3"/>
          <a:srcRect/>
          <a:stretch>
            <a:fillRect/>
          </a:stretch>
        </p:blipFill>
        <p:spPr bwMode="auto">
          <a:xfrm>
            <a:off x="8572520" y="0"/>
            <a:ext cx="571480" cy="57148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Συνέπειες</a:t>
            </a:r>
          </a:p>
        </p:txBody>
      </p:sp>
      <p:sp>
        <p:nvSpPr>
          <p:cNvPr id="5" name="4 - Θέση περιεχομένου"/>
          <p:cNvSpPr>
            <a:spLocks noGrp="1"/>
          </p:cNvSpPr>
          <p:nvPr>
            <p:ph idx="1"/>
          </p:nvPr>
        </p:nvSpPr>
        <p:spPr/>
        <p:txBody>
          <a:bodyPr>
            <a:normAutofit fontScale="92500" lnSpcReduction="20000"/>
          </a:bodyPr>
          <a:lstStyle/>
          <a:p>
            <a:r>
              <a:rPr lang="el-GR" b="1" dirty="0"/>
              <a:t>Το </a:t>
            </a:r>
            <a:r>
              <a:rPr lang="el-GR" b="1" dirty="0">
                <a:solidFill>
                  <a:srgbClr val="C00000"/>
                </a:solidFill>
              </a:rPr>
              <a:t>29%</a:t>
            </a:r>
            <a:r>
              <a:rPr lang="el-GR" b="1" dirty="0">
                <a:solidFill>
                  <a:schemeClr val="accent2">
                    <a:lumMod val="75000"/>
                  </a:schemeClr>
                </a:solidFill>
              </a:rPr>
              <a:t> </a:t>
            </a:r>
            <a:r>
              <a:rPr lang="el-GR" b="1" dirty="0"/>
              <a:t>των μαθητών έχει υποστεί κάποια μορφή </a:t>
            </a:r>
            <a:r>
              <a:rPr lang="el-GR" b="1" dirty="0">
                <a:solidFill>
                  <a:srgbClr val="C00000"/>
                </a:solidFill>
              </a:rPr>
              <a:t>εκφοβισμού</a:t>
            </a:r>
            <a:r>
              <a:rPr lang="el-GR" b="1" dirty="0"/>
              <a:t> εντός του </a:t>
            </a:r>
            <a:r>
              <a:rPr lang="el-GR" b="1" dirty="0">
                <a:solidFill>
                  <a:srgbClr val="C00000"/>
                </a:solidFill>
              </a:rPr>
              <a:t>σχολικού</a:t>
            </a:r>
            <a:r>
              <a:rPr lang="el-GR" b="1" dirty="0"/>
              <a:t> περιβάλλοντος</a:t>
            </a:r>
            <a:r>
              <a:rPr lang="el-GR" dirty="0"/>
              <a:t>. </a:t>
            </a:r>
          </a:p>
          <a:p>
            <a:r>
              <a:rPr lang="el-GR" b="1" dirty="0"/>
              <a:t>Τα </a:t>
            </a:r>
            <a:r>
              <a:rPr lang="el-GR" b="1" dirty="0">
                <a:solidFill>
                  <a:srgbClr val="C00000"/>
                </a:solidFill>
              </a:rPr>
              <a:t>αγόρια</a:t>
            </a:r>
            <a:r>
              <a:rPr lang="el-GR" b="1" dirty="0"/>
              <a:t> είναι πιο συχνά </a:t>
            </a:r>
            <a:r>
              <a:rPr lang="el-GR" b="1" dirty="0">
                <a:solidFill>
                  <a:srgbClr val="C00000"/>
                </a:solidFill>
              </a:rPr>
              <a:t>θύτες</a:t>
            </a:r>
            <a:r>
              <a:rPr lang="el-GR" b="1" dirty="0"/>
              <a:t> και θύματα</a:t>
            </a:r>
            <a:r>
              <a:rPr lang="el-GR" dirty="0"/>
              <a:t> </a:t>
            </a:r>
            <a:r>
              <a:rPr lang="el-GR" b="1" dirty="0">
                <a:solidFill>
                  <a:srgbClr val="C00000"/>
                </a:solidFill>
              </a:rPr>
              <a:t>εκφοβιστικής</a:t>
            </a:r>
            <a:r>
              <a:rPr lang="el-GR" b="1" dirty="0"/>
              <a:t> </a:t>
            </a:r>
            <a:r>
              <a:rPr lang="el-GR" b="1" dirty="0">
                <a:solidFill>
                  <a:srgbClr val="C00000"/>
                </a:solidFill>
              </a:rPr>
              <a:t>συμπεριφοράς</a:t>
            </a:r>
            <a:r>
              <a:rPr lang="el-GR" dirty="0"/>
              <a:t>. </a:t>
            </a:r>
          </a:p>
          <a:p>
            <a:r>
              <a:rPr lang="el-GR" b="1" dirty="0"/>
              <a:t>Η κατάσταση αυτή μπορεί να </a:t>
            </a:r>
            <a:r>
              <a:rPr lang="el-GR" b="1" dirty="0">
                <a:solidFill>
                  <a:srgbClr val="C00000"/>
                </a:solidFill>
              </a:rPr>
              <a:t>επηρεάσει</a:t>
            </a:r>
            <a:r>
              <a:rPr lang="el-GR" b="1" dirty="0"/>
              <a:t> την </a:t>
            </a:r>
            <a:r>
              <a:rPr lang="el-GR" b="1" dirty="0">
                <a:solidFill>
                  <a:srgbClr val="C00000"/>
                </a:solidFill>
              </a:rPr>
              <a:t>ψυχοσυναισθηματική</a:t>
            </a:r>
            <a:r>
              <a:rPr lang="el-GR" b="1" dirty="0"/>
              <a:t> ανάπτυξη του παιδιού και τη διαδικασία της μάθησης. </a:t>
            </a:r>
          </a:p>
          <a:p>
            <a:r>
              <a:rPr lang="el-GR" b="1" dirty="0"/>
              <a:t>Τα</a:t>
            </a:r>
            <a:r>
              <a:rPr lang="el-GR" dirty="0"/>
              <a:t> </a:t>
            </a:r>
            <a:r>
              <a:rPr lang="el-GR" b="1" dirty="0"/>
              <a:t>ίδια τα παιδιά - </a:t>
            </a:r>
            <a:r>
              <a:rPr lang="el-GR" b="1" dirty="0">
                <a:solidFill>
                  <a:srgbClr val="C00000"/>
                </a:solidFill>
              </a:rPr>
              <a:t>θύματα</a:t>
            </a:r>
            <a:r>
              <a:rPr lang="el-GR" b="1" dirty="0"/>
              <a:t> μπορούν να γίνουν </a:t>
            </a:r>
            <a:r>
              <a:rPr lang="el-GR" b="1" dirty="0">
                <a:solidFill>
                  <a:srgbClr val="C00000"/>
                </a:solidFill>
              </a:rPr>
              <a:t>θύτες</a:t>
            </a:r>
            <a:r>
              <a:rPr lang="el-GR" b="1" dirty="0"/>
              <a:t> σε άλλα παιδιά ή στα αδέρφια τους στο σπίτι.</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3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3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3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3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solidFill>
                  <a:srgbClr val="7030A0"/>
                </a:solidFill>
              </a:rPr>
              <a:t>Βοήθα να σταματήσει το </a:t>
            </a:r>
            <a:r>
              <a:rPr lang="en-US" dirty="0">
                <a:solidFill>
                  <a:srgbClr val="7030A0"/>
                </a:solidFill>
              </a:rPr>
              <a:t>BULLYING</a:t>
            </a:r>
            <a:endParaRPr lang="el-GR" dirty="0">
              <a:solidFill>
                <a:srgbClr val="7030A0"/>
              </a:solidFill>
            </a:endParaRPr>
          </a:p>
        </p:txBody>
      </p:sp>
      <p:sp>
        <p:nvSpPr>
          <p:cNvPr id="5" name="4 - Θέση κειμένου"/>
          <p:cNvSpPr>
            <a:spLocks noGrp="1"/>
          </p:cNvSpPr>
          <p:nvPr>
            <p:ph type="body" idx="2"/>
          </p:nvPr>
        </p:nvSpPr>
        <p:spPr>
          <a:xfrm>
            <a:off x="457200" y="1435100"/>
            <a:ext cx="3328982" cy="5065734"/>
          </a:xfrm>
        </p:spPr>
        <p:txBody>
          <a:bodyPr>
            <a:normAutofit fontScale="85000" lnSpcReduction="10000"/>
          </a:bodyPr>
          <a:lstStyle/>
          <a:p>
            <a:r>
              <a:rPr lang="el-GR" sz="2800" dirty="0">
                <a:solidFill>
                  <a:srgbClr val="C00000"/>
                </a:solidFill>
              </a:rPr>
              <a:t>Το </a:t>
            </a:r>
            <a:r>
              <a:rPr lang="en-US" sz="2800" dirty="0">
                <a:solidFill>
                  <a:srgbClr val="C00000"/>
                </a:solidFill>
              </a:rPr>
              <a:t>bullying </a:t>
            </a:r>
            <a:r>
              <a:rPr lang="el-GR" sz="2800" dirty="0"/>
              <a:t>περιλαμβάνει τρία βασικά είδη κακοποίησης –</a:t>
            </a:r>
            <a:r>
              <a:rPr lang="el-GR" sz="2800" dirty="0">
                <a:solidFill>
                  <a:srgbClr val="C00000"/>
                </a:solidFill>
              </a:rPr>
              <a:t>λεκτική </a:t>
            </a:r>
            <a:r>
              <a:rPr lang="el-GR" sz="2800" dirty="0"/>
              <a:t>,</a:t>
            </a:r>
            <a:r>
              <a:rPr lang="el-GR" sz="2800" dirty="0">
                <a:solidFill>
                  <a:srgbClr val="C00000"/>
                </a:solidFill>
              </a:rPr>
              <a:t> συναισθηματική</a:t>
            </a:r>
            <a:r>
              <a:rPr lang="en-US" sz="2800" dirty="0">
                <a:solidFill>
                  <a:srgbClr val="C00000"/>
                </a:solidFill>
              </a:rPr>
              <a:t> </a:t>
            </a:r>
            <a:r>
              <a:rPr lang="el-GR" sz="2800" dirty="0"/>
              <a:t>και</a:t>
            </a:r>
            <a:r>
              <a:rPr lang="el-GR" sz="2800" dirty="0">
                <a:solidFill>
                  <a:srgbClr val="C00000"/>
                </a:solidFill>
              </a:rPr>
              <a:t> σωματική </a:t>
            </a:r>
            <a:r>
              <a:rPr lang="el-GR" sz="2800" dirty="0"/>
              <a:t>.</a:t>
            </a:r>
            <a:r>
              <a:rPr lang="el-GR" sz="2800" dirty="0">
                <a:solidFill>
                  <a:srgbClr val="C00000"/>
                </a:solidFill>
              </a:rPr>
              <a:t> </a:t>
            </a:r>
            <a:r>
              <a:rPr lang="el-GR" sz="2800" dirty="0"/>
              <a:t>Συνήθως, πρόκειται για ανεπαίσθητες μεθόδους εξαναγκασμού όπως η</a:t>
            </a:r>
            <a:r>
              <a:rPr lang="el-GR" sz="2800" dirty="0">
                <a:solidFill>
                  <a:srgbClr val="C00000"/>
                </a:solidFill>
              </a:rPr>
              <a:t> ψυχολογική χειραγώγηση</a:t>
            </a:r>
            <a:r>
              <a:rPr lang="el-GR" sz="2800" dirty="0"/>
              <a:t>.</a:t>
            </a:r>
          </a:p>
          <a:p>
            <a:r>
              <a:rPr lang="el-GR" sz="2800" dirty="0"/>
              <a:t>Το </a:t>
            </a:r>
            <a:r>
              <a:rPr lang="el-GR" sz="2800" dirty="0">
                <a:solidFill>
                  <a:srgbClr val="C00000"/>
                </a:solidFill>
              </a:rPr>
              <a:t>νταηλίκι</a:t>
            </a:r>
            <a:r>
              <a:rPr lang="el-GR" sz="2800" dirty="0"/>
              <a:t> στο σχολικό ή εργασιακό χώρο αναφέρεται και ως </a:t>
            </a:r>
            <a:r>
              <a:rPr lang="el-GR" sz="2800" dirty="0">
                <a:solidFill>
                  <a:srgbClr val="C00000"/>
                </a:solidFill>
              </a:rPr>
              <a:t>ομότιμη</a:t>
            </a:r>
            <a:r>
              <a:rPr lang="el-GR" sz="2800" dirty="0"/>
              <a:t> </a:t>
            </a:r>
            <a:r>
              <a:rPr lang="el-GR" sz="2800" dirty="0">
                <a:solidFill>
                  <a:srgbClr val="C00000"/>
                </a:solidFill>
              </a:rPr>
              <a:t>κακοποίηση</a:t>
            </a:r>
            <a:r>
              <a:rPr lang="el-GR" sz="2800" dirty="0"/>
              <a:t>. </a:t>
            </a:r>
          </a:p>
          <a:p>
            <a:endParaRPr lang="el-GR" sz="2000" dirty="0"/>
          </a:p>
        </p:txBody>
      </p:sp>
      <p:pic>
        <p:nvPicPr>
          <p:cNvPr id="4" name="3 - Θέση περιεχομένου" descr="images (1).jpg"/>
          <p:cNvPicPr>
            <a:picLocks noGrp="1" noChangeAspect="1"/>
          </p:cNvPicPr>
          <p:nvPr>
            <p:ph sz="half" idx="1"/>
          </p:nvPr>
        </p:nvPicPr>
        <p:blipFill>
          <a:blip r:embed="rId3"/>
          <a:stretch>
            <a:fillRect/>
          </a:stretch>
        </p:blipFill>
        <p:spPr>
          <a:xfrm>
            <a:off x="4143372" y="785794"/>
            <a:ext cx="3500462" cy="2803159"/>
          </a:xfrm>
        </p:spPr>
      </p:pic>
      <p:pic>
        <p:nvPicPr>
          <p:cNvPr id="6" name="5 - Θέση περιεχομένου" descr="images (1).png"/>
          <p:cNvPicPr>
            <a:picLocks noGrp="1" noChangeAspect="1"/>
          </p:cNvPicPr>
          <p:nvPr>
            <p:ph sz="half" idx="4294967295"/>
          </p:nvPr>
        </p:nvPicPr>
        <p:blipFill>
          <a:blip r:embed="rId4"/>
          <a:stretch>
            <a:fillRect/>
          </a:stretch>
        </p:blipFill>
        <p:spPr>
          <a:xfrm>
            <a:off x="5214942" y="3929066"/>
            <a:ext cx="3554412" cy="2660650"/>
          </a:xfrm>
        </p:spPr>
      </p:pic>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a:xfrm>
            <a:off x="1428728" y="4786322"/>
            <a:ext cx="6329378" cy="857256"/>
          </a:xfrm>
        </p:spPr>
        <p:txBody>
          <a:bodyPr>
            <a:noAutofit/>
          </a:bodyPr>
          <a:lstStyle/>
          <a:p>
            <a:r>
              <a:rPr lang="en-US" sz="9600" dirty="0">
                <a:solidFill>
                  <a:srgbClr val="FF0000"/>
                </a:solidFill>
              </a:rPr>
              <a:t>STOP BULL</a:t>
            </a:r>
            <a:r>
              <a:rPr lang="el-GR" sz="9600" dirty="0">
                <a:solidFill>
                  <a:srgbClr val="FF0000"/>
                </a:solidFill>
              </a:rPr>
              <a:t>Υ</a:t>
            </a:r>
            <a:r>
              <a:rPr lang="en-US" sz="9600" dirty="0">
                <a:solidFill>
                  <a:srgbClr val="FF0000"/>
                </a:solidFill>
              </a:rPr>
              <a:t>ING!</a:t>
            </a:r>
            <a:endParaRPr lang="el-GR" sz="9600" dirty="0">
              <a:solidFill>
                <a:srgbClr val="FF0000"/>
              </a:solidFill>
            </a:endParaRPr>
          </a:p>
        </p:txBody>
      </p:sp>
      <p:pic>
        <p:nvPicPr>
          <p:cNvPr id="8" name="7 - Θέση περιεχομένου" descr="images (2).png"/>
          <p:cNvPicPr>
            <a:picLocks noGrp="1" noChangeAspect="1"/>
          </p:cNvPicPr>
          <p:nvPr>
            <p:ph idx="1"/>
          </p:nvPr>
        </p:nvPicPr>
        <p:blipFill>
          <a:blip r:embed="rId2"/>
          <a:stretch>
            <a:fillRect/>
          </a:stretch>
        </p:blipFill>
        <p:spPr>
          <a:xfrm>
            <a:off x="2500298" y="285728"/>
            <a:ext cx="5438804" cy="3699187"/>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142852"/>
            <a:ext cx="8586790" cy="2857520"/>
          </a:xfrm>
        </p:spPr>
        <p:txBody>
          <a:bodyPr>
            <a:normAutofit/>
          </a:bodyPr>
          <a:lstStyle/>
          <a:p>
            <a:r>
              <a:rPr lang="el-GR" sz="3600" b="1" dirty="0">
                <a:solidFill>
                  <a:srgbClr val="FF0000"/>
                </a:solidFill>
              </a:rPr>
              <a:t>Η καλύτερη άμυνα απέναντι σε </a:t>
            </a:r>
            <a:r>
              <a:rPr lang="el-GR" sz="1600" b="1" dirty="0">
                <a:solidFill>
                  <a:srgbClr val="FF0000"/>
                </a:solidFill>
              </a:rPr>
              <a:t>άτομα που ασκούν εκφοβισμό είναι να σου αρέσει ο εαυτός σου, να έχεις αυτοπεποίθηση και να μη μοιάζεις με θύμα.</a:t>
            </a:r>
            <a:r>
              <a:rPr lang="el-GR" sz="1600" dirty="0"/>
              <a:t> Δεν είναι αποτελεσματικό να προσπαθείς να ανταποδίδεις τον εκφοβισμό. Αν είσαι ανήλικος και χρειάζεσαι βοήθεια, ζήτησέ την από έναν ενήλικα που εμπιστεύεσαι. Είναι δύσκολο να λύσεις τέτοια προβλήματα μόνος σου.</a:t>
            </a:r>
          </a:p>
        </p:txBody>
      </p:sp>
      <p:pic>
        <p:nvPicPr>
          <p:cNvPr id="4" name="3 - Θέση περιεχομένου" descr="bullying5a.png"/>
          <p:cNvPicPr>
            <a:picLocks noGrp="1" noChangeAspect="1"/>
          </p:cNvPicPr>
          <p:nvPr>
            <p:ph idx="1"/>
          </p:nvPr>
        </p:nvPicPr>
        <p:blipFill>
          <a:blip r:embed="rId3"/>
          <a:stretch>
            <a:fillRect/>
          </a:stretch>
        </p:blipFill>
        <p:spPr>
          <a:xfrm>
            <a:off x="214282" y="2786058"/>
            <a:ext cx="2786082" cy="2786082"/>
          </a:xfrm>
        </p:spPr>
      </p:pic>
      <p:sp>
        <p:nvSpPr>
          <p:cNvPr id="5" name="4 - Ορθογώνιο"/>
          <p:cNvSpPr/>
          <p:nvPr/>
        </p:nvSpPr>
        <p:spPr>
          <a:xfrm>
            <a:off x="3071802" y="2428868"/>
            <a:ext cx="5857916" cy="4339650"/>
          </a:xfrm>
          <a:prstGeom prst="rect">
            <a:avLst/>
          </a:prstGeom>
        </p:spPr>
        <p:txBody>
          <a:bodyPr wrap="square">
            <a:spAutoFit/>
          </a:bodyPr>
          <a:lstStyle/>
          <a:p>
            <a:r>
              <a:rPr lang="el-GR" sz="2400" b="1" dirty="0">
                <a:solidFill>
                  <a:schemeClr val="accent6">
                    <a:lumMod val="75000"/>
                  </a:schemeClr>
                </a:solidFill>
              </a:rPr>
              <a:t>Γιατί διαλέγουν να εκφοβίσουν εμένα;</a:t>
            </a:r>
          </a:p>
          <a:p>
            <a:pPr algn="just"/>
            <a:r>
              <a:rPr lang="el-GR" dirty="0"/>
              <a:t>Αν δέχεσαι τέτοια συμπεριφορά εκφοβισμού, χρειάζεται να γνωρίζεις ότι </a:t>
            </a:r>
            <a:r>
              <a:rPr lang="el-GR" b="1" dirty="0">
                <a:solidFill>
                  <a:srgbClr val="C00000"/>
                </a:solidFill>
              </a:rPr>
              <a:t>δεν φταις εσύ</a:t>
            </a:r>
            <a:r>
              <a:rPr lang="el-GR" dirty="0"/>
              <a:t>. Μπορεί να σου λένε άσχημα πράγματα για να σε πληγώσουν, π.χ. ότι είσαι άσχημος ή χαζός.</a:t>
            </a:r>
          </a:p>
          <a:p>
            <a:pPr algn="just"/>
            <a:r>
              <a:rPr lang="el-GR" dirty="0"/>
              <a:t> Ή να χλευάζουν το παρουσιαστικό σου, τα μαλλιά σου, το φύλο σου, το χρώμα του δέρματός σου, το σώμα σου, τη φυλή σου, τη θρησκεία σου. </a:t>
            </a:r>
          </a:p>
          <a:p>
            <a:pPr algn="just"/>
            <a:r>
              <a:rPr lang="el-GR" dirty="0"/>
              <a:t>Στην πραγματικότητα, δεν θα πρέπει να αισθάνεσαι άσχημα γι’ αυτά τα ιδιαίτερα χαρακτηριστικά σου, αλλά </a:t>
            </a:r>
            <a:r>
              <a:rPr lang="el-GR" b="1" dirty="0">
                <a:solidFill>
                  <a:srgbClr val="C00000"/>
                </a:solidFill>
              </a:rPr>
              <a:t>να είσαι περήφανος γιατί αυτά είναι που σε κάνουν ιδιαίτερο και μοναδικό στον κόσμο</a:t>
            </a:r>
            <a:r>
              <a:rPr lang="el-GR" dirty="0"/>
              <a:t>. Μην επιτρέπεις σ’ αυτά τα άτομα να σε κάνουν να νιώσεις άσχημα για τον εαυτό σου, γιατί αυτό επιδιώκουν ώστε να αποκτήσουν εξουσία και έλεγχο πάνω σου.</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Σταματήστε την </a:t>
            </a:r>
            <a:r>
              <a:rPr lang="el-GR" dirty="0">
                <a:solidFill>
                  <a:srgbClr val="FF0000"/>
                </a:solidFill>
              </a:rPr>
              <a:t>ΒΙΑ</a:t>
            </a:r>
            <a:r>
              <a:rPr lang="el-GR" dirty="0"/>
              <a:t> στα σχολεία!!</a:t>
            </a:r>
          </a:p>
        </p:txBody>
      </p:sp>
      <p:sp>
        <p:nvSpPr>
          <p:cNvPr id="5" name="4 - Θέση κειμένου"/>
          <p:cNvSpPr>
            <a:spLocks noGrp="1"/>
          </p:cNvSpPr>
          <p:nvPr>
            <p:ph type="body" idx="1"/>
          </p:nvPr>
        </p:nvSpPr>
        <p:spPr>
          <a:xfrm>
            <a:off x="1000100" y="357166"/>
            <a:ext cx="4023360" cy="640080"/>
          </a:xfrm>
        </p:spPr>
        <p:txBody>
          <a:bodyPr>
            <a:normAutofit/>
          </a:bodyPr>
          <a:lstStyle/>
          <a:p>
            <a:r>
              <a:rPr lang="el-GR" dirty="0"/>
              <a:t>Σταμάτα κάθε μορφή ΒΙΑΣ </a:t>
            </a:r>
            <a:r>
              <a:rPr lang="en-US" dirty="0"/>
              <a:t>bullying!</a:t>
            </a:r>
            <a:endParaRPr lang="el-GR" dirty="0"/>
          </a:p>
        </p:txBody>
      </p:sp>
      <p:sp>
        <p:nvSpPr>
          <p:cNvPr id="6" name="5 - Θέση κειμένου"/>
          <p:cNvSpPr>
            <a:spLocks noGrp="1"/>
          </p:cNvSpPr>
          <p:nvPr>
            <p:ph type="body" sz="half" idx="3"/>
          </p:nvPr>
        </p:nvSpPr>
        <p:spPr>
          <a:xfrm>
            <a:off x="4786314" y="928670"/>
            <a:ext cx="4023360" cy="640080"/>
          </a:xfrm>
        </p:spPr>
        <p:txBody>
          <a:bodyPr/>
          <a:lstStyle/>
          <a:p>
            <a:r>
              <a:rPr lang="el-GR" dirty="0"/>
              <a:t>Μίλα στους γονείς σου.</a:t>
            </a:r>
          </a:p>
        </p:txBody>
      </p:sp>
      <p:pic>
        <p:nvPicPr>
          <p:cNvPr id="4" name="3 - Θέση περιεχομένου" descr="αρχείο λήψης.png"/>
          <p:cNvPicPr>
            <a:picLocks noGrp="1" noChangeAspect="1"/>
          </p:cNvPicPr>
          <p:nvPr>
            <p:ph sz="quarter" idx="2"/>
          </p:nvPr>
        </p:nvPicPr>
        <p:blipFill>
          <a:blip r:embed="rId2"/>
          <a:stretch>
            <a:fillRect/>
          </a:stretch>
        </p:blipFill>
        <p:spPr>
          <a:xfrm>
            <a:off x="1235075" y="2103438"/>
            <a:ext cx="2466975" cy="1847850"/>
          </a:xfrm>
        </p:spPr>
      </p:pic>
      <p:pic>
        <p:nvPicPr>
          <p:cNvPr id="10" name="9 - Θέση περιεχομένου" descr="σελ9.png"/>
          <p:cNvPicPr>
            <a:picLocks noGrp="1" noChangeAspect="1"/>
          </p:cNvPicPr>
          <p:nvPr>
            <p:ph sz="quarter" idx="4"/>
          </p:nvPr>
        </p:nvPicPr>
        <p:blipFill>
          <a:blip r:embed="rId3"/>
          <a:stretch>
            <a:fillRect/>
          </a:stretch>
        </p:blipFill>
        <p:spPr>
          <a:xfrm>
            <a:off x="4664075" y="1686454"/>
            <a:ext cx="4022725" cy="2681817"/>
          </a:xfrm>
        </p:spPr>
      </p:pic>
      <p:pic>
        <p:nvPicPr>
          <p:cNvPr id="3075" name="Picture 3" descr="C:\Users\student10\Documents\2023-2024\ΣΤ2\Δ.Μ\αρχείο λήψης (5).png"/>
          <p:cNvPicPr>
            <a:picLocks noChangeAspect="1" noChangeArrowheads="1"/>
          </p:cNvPicPr>
          <p:nvPr/>
        </p:nvPicPr>
        <p:blipFill>
          <a:blip r:embed="rId4"/>
          <a:srcRect/>
          <a:stretch>
            <a:fillRect/>
          </a:stretch>
        </p:blipFill>
        <p:spPr bwMode="auto">
          <a:xfrm>
            <a:off x="8572520" y="0"/>
            <a:ext cx="571480" cy="571480"/>
          </a:xfrm>
          <a:prstGeom prst="rect">
            <a:avLst/>
          </a:prstGeom>
          <a:noFill/>
        </p:spPr>
      </p:pic>
    </p:spTree>
  </p:cSld>
  <p:clrMapOvr>
    <a:masterClrMapping/>
  </p:clrMapOvr>
  <p:transition>
    <p:pull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475</TotalTime>
  <Words>1157</Words>
  <Application>Microsoft Office PowerPoint</Application>
  <PresentationFormat>Προβολή στην οθόνη (4:3)</PresentationFormat>
  <Paragraphs>81</Paragraphs>
  <Slides>18</Slides>
  <Notes>10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18</vt:i4>
      </vt:variant>
    </vt:vector>
  </HeadingPairs>
  <TitlesOfParts>
    <vt:vector size="25" baseType="lpstr">
      <vt:lpstr>Calibri</vt:lpstr>
      <vt:lpstr>Corbel</vt:lpstr>
      <vt:lpstr>Gill Sans MT</vt:lpstr>
      <vt:lpstr>Verdana</vt:lpstr>
      <vt:lpstr>Wingdings</vt:lpstr>
      <vt:lpstr>Wingdings 2</vt:lpstr>
      <vt:lpstr>Ηλιοστάσιο</vt:lpstr>
      <vt:lpstr>Παρουσίαση του PowerPoint</vt:lpstr>
      <vt:lpstr>    Μαριάνθη Ξύστρα , Κωνσταντίνα Κοιλιαρίδη , Δήμητρα Χατζηγεωργίου </vt:lpstr>
      <vt:lpstr>Τι είναι BULLYING?</vt:lpstr>
      <vt:lpstr>ΜΙΛΑ!</vt:lpstr>
      <vt:lpstr>Συνέπειες</vt:lpstr>
      <vt:lpstr>Βοήθα να σταματήσει το BULLYING</vt:lpstr>
      <vt:lpstr>STOP BULLΥING!</vt:lpstr>
      <vt:lpstr>Η καλύτερη άμυνα απέναντι σε άτομα που ασκούν εκφοβισμό είναι να σου αρέσει ο εαυτός σου, να έχεις αυτοπεποίθηση και να μη μοιάζεις με θύμα. Δεν είναι αποτελεσματικό να προσπαθείς να ανταποδίδεις τον εκφοβισμό. Αν είσαι ανήλικος και χρειάζεσαι βοήθεια, ζήτησέ την από έναν ενήλικα που εμπιστεύεσαι. Είναι δύσκολο να λύσεις τέτοια προβλήματα μόνος σου.</vt:lpstr>
      <vt:lpstr>Σταματήστε την ΒΙΑ στα σχολεία!!</vt:lpstr>
      <vt:lpstr>Πώς μπορώ να αντιμετωπίσω κάποιον που με εκφοβίζει;</vt:lpstr>
      <vt:lpstr>Let’s do a Quiz!</vt:lpstr>
      <vt:lpstr>    </vt:lpstr>
      <vt:lpstr>Και τώρα …..μια μικρή ερώτηση….</vt:lpstr>
      <vt:lpstr> Η λέξη bully χρησιμοποιήθηκε για πρώτη φορά στη δεκαετία του 1530 και αποτελούσε προσφώνηση τρυφερότητας αναφερόμενη και στα δύο φύλα.</vt:lpstr>
      <vt:lpstr>BULLYING MEANING BAD WORD</vt:lpstr>
      <vt:lpstr>ΤΙ ΠΡΕΠΕΙ ΝΑ ΞΕΡΟΥΝ ΟΙ ΓΟΝΕΙΣ… </vt:lpstr>
      <vt:lpstr>Παρουσίαση του PowerPoint</vt:lpstr>
      <vt:lpstr>By  ANTI-BULLYING KIDS</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Σχολικός Εκφοβισμός</dc:title>
  <dc:creator>student10</dc:creator>
  <cp:lastModifiedBy>2ο Ν.ΕΡΥΘΡ-MASTER</cp:lastModifiedBy>
  <cp:revision>70</cp:revision>
  <dcterms:created xsi:type="dcterms:W3CDTF">2023-11-07T07:42:00Z</dcterms:created>
  <dcterms:modified xsi:type="dcterms:W3CDTF">2024-02-20T07:44:48Z</dcterms:modified>
</cp:coreProperties>
</file>